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7" r:id="rId17"/>
    <p:sldId id="308" r:id="rId18"/>
    <p:sldId id="309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3" r:id="rId31"/>
    <p:sldId id="324" r:id="rId32"/>
    <p:sldId id="325" r:id="rId33"/>
    <p:sldId id="326" r:id="rId34"/>
    <p:sldId id="327" r:id="rId35"/>
    <p:sldId id="273" r:id="rId36"/>
    <p:sldId id="274" r:id="rId37"/>
    <p:sldId id="275" r:id="rId38"/>
    <p:sldId id="276" r:id="rId39"/>
    <p:sldId id="278" r:id="rId40"/>
    <p:sldId id="279" r:id="rId41"/>
    <p:sldId id="300" r:id="rId42"/>
    <p:sldId id="301" r:id="rId43"/>
    <p:sldId id="302" r:id="rId44"/>
    <p:sldId id="304" r:id="rId45"/>
    <p:sldId id="305" r:id="rId46"/>
    <p:sldId id="306" r:id="rId4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C2"/>
    <a:srgbClr val="ECC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70646422456012E-2"/>
          <c:y val="0.17480634671691644"/>
          <c:w val="0.95382944729269281"/>
          <c:h val="0.61322718734089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Ricavi</c:v>
                </c:pt>
              </c:strCache>
            </c:strRef>
          </c:tx>
          <c:spPr>
            <a:solidFill>
              <a:srgbClr val="6295D6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8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6295D6"/>
              </a:solidFill>
              <a:ln>
                <a:solidFill>
                  <a:srgbClr val="336699"/>
                </a:solidFill>
              </a:ln>
              <a:effectLst/>
            </c:spPr>
          </c:dPt>
          <c:dLbls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Foglio1!$B$2:$B$7</c:f>
              <c:numCache>
                <c:formatCode>General</c:formatCode>
                <c:ptCount val="6"/>
                <c:pt idx="0" formatCode="0%">
                  <c:v>1</c:v>
                </c:pt>
                <c:pt idx="2" formatCode="0%">
                  <c:v>0.90100000000000002</c:v>
                </c:pt>
                <c:pt idx="3" formatCode="0%">
                  <c:v>0.78800000000000003</c:v>
                </c:pt>
                <c:pt idx="4" formatCode="0%">
                  <c:v>0.81</c:v>
                </c:pt>
                <c:pt idx="5" formatCode="0%">
                  <c:v>0.89000000000000012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Foglio1!$A$2:$A$7</c15:sqref>
                        </c15:formulaRef>
                      </c:ext>
                    </c:extLst>
                    <c:strCache>
                      <c:ptCount val="6"/>
                      <c:pt idx="0">
                        <c:v>Totale</c:v>
                      </c:pt>
                      <c:pt idx="2">
                        <c:v>SIAE</c:v>
                      </c:pt>
                      <c:pt idx="3">
                        <c:v>SACEM</c:v>
                      </c:pt>
                      <c:pt idx="4">
                        <c:v>GEMA</c:v>
                      </c:pt>
                      <c:pt idx="5">
                        <c:v>PRS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316136"/>
        <c:axId val="182314568"/>
      </c:barChart>
      <c:catAx>
        <c:axId val="18231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noFill/>
              </a:defRPr>
            </a:pPr>
            <a:endParaRPr lang="it-IT"/>
          </a:p>
        </c:txPr>
        <c:crossAx val="182314568"/>
        <c:crosses val="autoZero"/>
        <c:auto val="1"/>
        <c:lblAlgn val="ctr"/>
        <c:lblOffset val="100"/>
        <c:noMultiLvlLbl val="0"/>
      </c:catAx>
      <c:valAx>
        <c:axId val="1823145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2316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681794465578301E-2"/>
          <c:y val="0.21386578270537149"/>
          <c:w val="0.98016452746182459"/>
          <c:h val="0.633858013360842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Costi di produzione</c:v>
                </c:pt>
              </c:strCache>
            </c:strRef>
          </c:tx>
          <c:spPr>
            <a:solidFill>
              <a:schemeClr val="accent2">
                <a:lumMod val="85000"/>
                <a:alpha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6295D6">
                  <a:alpha val="60000"/>
                </a:srgb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6295D6">
                  <a:alpha val="60000"/>
                </a:srgb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6295D6">
                  <a:alpha val="60000"/>
                </a:srgb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Foglio1!$A$2:$A$7</c:f>
              <c:numCache>
                <c:formatCode>General</c:formatCode>
                <c:ptCount val="6"/>
                <c:pt idx="1">
                  <c:v>2011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Foglio1!$B$2:$B$7</c:f>
              <c:numCache>
                <c:formatCode>0.0%</c:formatCode>
                <c:ptCount val="6"/>
                <c:pt idx="1">
                  <c:v>0.17195884258247168</c:v>
                </c:pt>
                <c:pt idx="4">
                  <c:v>0.16</c:v>
                </c:pt>
                <c:pt idx="5">
                  <c:v>0.15600000000000036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4089496"/>
        <c:axId val="184088712"/>
      </c:barChart>
      <c:catAx>
        <c:axId val="184089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it-IT"/>
          </a:p>
        </c:txPr>
        <c:crossAx val="184088712"/>
        <c:crosses val="autoZero"/>
        <c:auto val="1"/>
        <c:lblAlgn val="ctr"/>
        <c:lblOffset val="100"/>
        <c:noMultiLvlLbl val="0"/>
      </c:catAx>
      <c:valAx>
        <c:axId val="1840887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184089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5D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Foglio1!$A$2:$A$6</c:f>
              <c:strCache>
                <c:ptCount val="4"/>
                <c:pt idx="0">
                  <c:v>SIAE</c:v>
                </c:pt>
                <c:pt idx="1">
                  <c:v>SACEM</c:v>
                </c:pt>
                <c:pt idx="2">
                  <c:v>GEMA</c:v>
                </c:pt>
                <c:pt idx="3">
                  <c:v>PRS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4"/>
                <c:pt idx="0">
                  <c:v>20.7</c:v>
                </c:pt>
                <c:pt idx="1">
                  <c:v>18</c:v>
                </c:pt>
                <c:pt idx="2">
                  <c:v>21.9</c:v>
                </c:pt>
                <c:pt idx="3">
                  <c:v>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4087144"/>
        <c:axId val="1840902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Foglio1!$C$1</c15:sqref>
                        </c15:formulaRef>
                      </c:ext>
                    </c:extLst>
                    <c:strCache>
                      <c:ptCount val="1"/>
                      <c:pt idx="0">
                        <c:v>Serie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Foglio1!$A$2:$A$6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Foglio1!$C$2:$C$6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24.3</c:v>
                      </c:pt>
                      <c:pt idx="1">
                        <c:v>27</c:v>
                      </c:pt>
                      <c:pt idx="2">
                        <c:v>23.1</c:v>
                      </c:pt>
                      <c:pt idx="3">
                        <c:v>26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Foglio1!$D$1</c15:sqref>
                        </c15:formulaRef>
                      </c:ext>
                    </c:extLst>
                    <c:strCache>
                      <c:ptCount val="1"/>
                      <c:pt idx="0">
                        <c:v>Serie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Foglio1!$A$2:$A$6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Foglio1!$D$2:$D$6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184087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4090280"/>
        <c:crosses val="autoZero"/>
        <c:auto val="1"/>
        <c:lblAlgn val="ctr"/>
        <c:lblOffset val="100"/>
        <c:noMultiLvlLbl val="0"/>
      </c:catAx>
      <c:valAx>
        <c:axId val="184090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4087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5D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Foglio1!$A$2:$A$6</c:f>
              <c:strCache>
                <c:ptCount val="4"/>
                <c:pt idx="0">
                  <c:v>SIAE</c:v>
                </c:pt>
                <c:pt idx="1">
                  <c:v>SACEM</c:v>
                </c:pt>
                <c:pt idx="2">
                  <c:v>GEMA</c:v>
                </c:pt>
                <c:pt idx="3">
                  <c:v>PRS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4"/>
                <c:pt idx="0">
                  <c:v>13</c:v>
                </c:pt>
                <c:pt idx="1">
                  <c:v>13</c:v>
                </c:pt>
                <c:pt idx="2">
                  <c:v>17.600000000000001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4071800"/>
        <c:axId val="1840714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Foglio1!$C$1</c15:sqref>
                        </c15:formulaRef>
                      </c:ext>
                    </c:extLst>
                    <c:strCache>
                      <c:ptCount val="1"/>
                      <c:pt idx="0">
                        <c:v>Serie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Foglio1!$A$2:$A$6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Foglio1!$C$2:$C$6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32</c:v>
                      </c:pt>
                      <c:pt idx="1">
                        <c:v>32</c:v>
                      </c:pt>
                      <c:pt idx="2">
                        <c:v>27.4</c:v>
                      </c:pt>
                      <c:pt idx="3">
                        <c:v>31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Foglio1!$D$1</c15:sqref>
                        </c15:formulaRef>
                      </c:ext>
                    </c:extLst>
                    <c:strCache>
                      <c:ptCount val="1"/>
                      <c:pt idx="0">
                        <c:v>Serie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Foglio1!$A$2:$A$6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Foglio1!$D$2:$D$6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184071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4071408"/>
        <c:crosses val="autoZero"/>
        <c:auto val="1"/>
        <c:lblAlgn val="ctr"/>
        <c:lblOffset val="100"/>
        <c:noMultiLvlLbl val="0"/>
      </c:catAx>
      <c:valAx>
        <c:axId val="184071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4071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6295D6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Foglio1!$A$2:$A$6</c:f>
              <c:strCache>
                <c:ptCount val="4"/>
                <c:pt idx="0">
                  <c:v>SIAE</c:v>
                </c:pt>
                <c:pt idx="1">
                  <c:v>SACEM</c:v>
                </c:pt>
                <c:pt idx="2">
                  <c:v>GEMA</c:v>
                </c:pt>
                <c:pt idx="3">
                  <c:v>PRS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10.3</c:v>
                </c:pt>
                <c:pt idx="3">
                  <c:v>9.2000000000000011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4720400"/>
        <c:axId val="18471961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Foglio1!$C$1</c15:sqref>
                        </c15:formulaRef>
                      </c:ext>
                    </c:extLst>
                    <c:strCache>
                      <c:ptCount val="1"/>
                      <c:pt idx="0">
                        <c:v>Serie 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delete val="1"/>
                </c:dLbls>
                <c:cat>
                  <c:strRef>
                    <c:extLst>
                      <c:ext uri="{02D57815-91ED-43cb-92C2-25804820EDAC}">
                        <c15:formulaRef>
                          <c15:sqref>Foglio1!$A$2:$A$6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Foglio1!$C$2:$C$6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35</c:v>
                      </c:pt>
                      <c:pt idx="1">
                        <c:v>37</c:v>
                      </c:pt>
                      <c:pt idx="2">
                        <c:v>34.700000000000003</c:v>
                      </c:pt>
                      <c:pt idx="3">
                        <c:v>35.799999999999997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Foglio1!$D$1</c15:sqref>
                        </c15:formulaRef>
                      </c:ext>
                    </c:extLst>
                    <c:strCache>
                      <c:ptCount val="1"/>
                      <c:pt idx="0">
                        <c:v>Serie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Foglio1!$A$2:$A$6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Foglio1!$D$2:$D$6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184720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84719616"/>
        <c:crosses val="autoZero"/>
        <c:auto val="1"/>
        <c:lblAlgn val="ctr"/>
        <c:lblOffset val="100"/>
        <c:noMultiLvlLbl val="0"/>
      </c:catAx>
      <c:valAx>
        <c:axId val="184719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8472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73038158752577"/>
          <c:y val="7.8808742146093902E-2"/>
          <c:w val="0.7521159403398826"/>
          <c:h val="0.70741509227913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Ricavi totali*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Foglio1!$B$2:$B$5</c:f>
              <c:numCache>
                <c:formatCode>_-* #,##0\ _€_-;\-* #,##0\ _€_-;_-* "-"??\ _€_-;_-@_-</c:formatCode>
                <c:ptCount val="4"/>
                <c:pt idx="0">
                  <c:v>198.6</c:v>
                </c:pt>
                <c:pt idx="1">
                  <c:v>194</c:v>
                </c:pt>
                <c:pt idx="2">
                  <c:v>146</c:v>
                </c:pt>
                <c:pt idx="3">
                  <c:v>106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Foglio1!$A$2:$A$5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Costi della produzione</c:v>
                </c:pt>
              </c:strCache>
            </c:strRef>
          </c:tx>
          <c:spPr>
            <a:solidFill>
              <a:srgbClr val="6295D6"/>
            </a:solidFill>
            <a:ln>
              <a:solidFill>
                <a:srgbClr val="3366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Foglio1!$C$2:$C$5</c:f>
              <c:numCache>
                <c:formatCode>_-* #,##0\ _€_-;\-* #,##0\ _€_-;_-* "-"??\ _€_-;_-@_-</c:formatCode>
                <c:ptCount val="4"/>
                <c:pt idx="0">
                  <c:v>195</c:v>
                </c:pt>
                <c:pt idx="1">
                  <c:v>194</c:v>
                </c:pt>
                <c:pt idx="2">
                  <c:v>146</c:v>
                </c:pt>
                <c:pt idx="3">
                  <c:v>101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Foglio1!$A$2:$A$5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Risultato ante imposte</c:v>
                </c:pt>
              </c:strCache>
            </c:strRef>
          </c:tx>
          <c:spPr>
            <a:solidFill>
              <a:srgbClr val="00589A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Foglio1!$D$2:$D$5</c:f>
              <c:numCache>
                <c:formatCode>_-* #,##0.0\ _€_-;\-* #,##0.0\ _€_-;_-* "-"??\ _€_-;_-@_-</c:formatCode>
                <c:ptCount val="4"/>
                <c:pt idx="0">
                  <c:v>3.5999999999999943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Foglio1!$A$2:$A$5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0022904"/>
        <c:axId val="280023296"/>
      </c:barChart>
      <c:catAx>
        <c:axId val="280022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it-IT"/>
          </a:p>
        </c:txPr>
        <c:crossAx val="280023296"/>
        <c:crosses val="autoZero"/>
        <c:auto val="1"/>
        <c:lblAlgn val="ctr"/>
        <c:lblOffset val="100"/>
        <c:noMultiLvlLbl val="0"/>
      </c:catAx>
      <c:valAx>
        <c:axId val="280023296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out"/>
        <c:minorTickMark val="none"/>
        <c:tickLblPos val="none"/>
        <c:crossAx val="28002290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20177548755431796"/>
          <c:w val="0.20397739413183519"/>
          <c:h val="0.3732503536498965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873038158752577"/>
          <c:y val="7.8808742146093902E-2"/>
          <c:w val="0.7521159403398826"/>
          <c:h val="0.70741509227913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Ricavi totali*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Foglio1!$B$2:$B$5</c:f>
              <c:numCache>
                <c:formatCode>_-* #,##0\ _€_-;\-* #,##0\ _€_-;_-* "-"??\ _€_-;_-@_-</c:formatCode>
                <c:ptCount val="4"/>
                <c:pt idx="0">
                  <c:v>155</c:v>
                </c:pt>
                <c:pt idx="1">
                  <c:v>194</c:v>
                </c:pt>
                <c:pt idx="2">
                  <c:v>146</c:v>
                </c:pt>
                <c:pt idx="3">
                  <c:v>106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Foglio1!$A$2:$A$5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Costi della produzione</c:v>
                </c:pt>
              </c:strCache>
            </c:strRef>
          </c:tx>
          <c:spPr>
            <a:solidFill>
              <a:srgbClr val="6295D6"/>
            </a:solidFill>
            <a:ln>
              <a:solidFill>
                <a:srgbClr val="3366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Foglio1!$C$2:$C$5</c:f>
              <c:numCache>
                <c:formatCode>_-* #,##0\ _€_-;\-* #,##0\ _€_-;_-* "-"??\ _€_-;_-@_-</c:formatCode>
                <c:ptCount val="4"/>
                <c:pt idx="0">
                  <c:v>150</c:v>
                </c:pt>
                <c:pt idx="1">
                  <c:v>194</c:v>
                </c:pt>
                <c:pt idx="2">
                  <c:v>146</c:v>
                </c:pt>
                <c:pt idx="3">
                  <c:v>101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Foglio1!$A$2:$A$5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Risultato ante imposte</c:v>
                </c:pt>
              </c:strCache>
            </c:strRef>
          </c:tx>
          <c:spPr>
            <a:solidFill>
              <a:srgbClr val="00589A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Foglio1!$D$2:$D$5</c:f>
              <c:numCache>
                <c:formatCode>_-* #,##0.0\ _€_-;\-* #,##0.0\ _€_-;_-* "-"??\ _€_-;_-@_-</c:formatCode>
                <c:ptCount val="4"/>
                <c:pt idx="0">
                  <c:v>5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Foglio1!$A$2:$A$5</c15:sqref>
                        </c15:formulaRef>
                      </c:ext>
                    </c:extLst>
                    <c:strCache>
                      <c:ptCount val="4"/>
                      <c:pt idx="0">
                        <c:v>SIAE</c:v>
                      </c:pt>
                      <c:pt idx="1">
                        <c:v>SACEM</c:v>
                      </c:pt>
                      <c:pt idx="2">
                        <c:v>GEMA</c:v>
                      </c:pt>
                      <c:pt idx="3">
                        <c:v>PRS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80023688"/>
        <c:axId val="280024080"/>
      </c:barChart>
      <c:catAx>
        <c:axId val="28002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/>
                </a:solidFill>
              </a:defRPr>
            </a:pPr>
            <a:endParaRPr lang="it-IT"/>
          </a:p>
        </c:txPr>
        <c:crossAx val="280024080"/>
        <c:crosses val="autoZero"/>
        <c:auto val="1"/>
        <c:lblAlgn val="ctr"/>
        <c:lblOffset val="100"/>
        <c:noMultiLvlLbl val="0"/>
      </c:catAx>
      <c:valAx>
        <c:axId val="280024080"/>
        <c:scaling>
          <c:orientation val="minMax"/>
        </c:scaling>
        <c:delete val="1"/>
        <c:axPos val="l"/>
        <c:numFmt formatCode="_-* #,##0\ _€_-;\-* #,##0\ _€_-;_-* &quot;-&quot;??\ _€_-;_-@_-" sourceLinked="1"/>
        <c:majorTickMark val="out"/>
        <c:minorTickMark val="none"/>
        <c:tickLblPos val="none"/>
        <c:crossAx val="280023688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"/>
          <c:y val="0.20177548755431796"/>
          <c:w val="0.20397739413183519"/>
          <c:h val="0.3732503536498965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image" Target="../media/image28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0.17607</cdr:x>
      <cdr:y>0.28205</cdr:y>
    </cdr:from>
    <cdr:to>
      <cdr:x>0.99478</cdr:x>
      <cdr:y>0.28205</cdr:y>
    </cdr:to>
    <cdr:cxnSp macro="">
      <cdr:nvCxnSpPr>
        <cdr:cNvPr id="3" name="Connettore 1 2"/>
        <cdr:cNvCxnSpPr/>
      </cdr:nvCxnSpPr>
      <cdr:spPr>
        <a:xfrm xmlns:a="http://schemas.openxmlformats.org/drawingml/2006/main">
          <a:off x="1440160" y="792088"/>
          <a:ext cx="6696528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CCCCCC">
              <a:lumMod val="50000"/>
            </a:srgbClr>
          </a:solidFill>
          <a:prstDash val="das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0.35215</cdr:x>
      <cdr:y>0.17748</cdr:y>
    </cdr:from>
    <cdr:to>
      <cdr:x>0.50341</cdr:x>
      <cdr:y>1</cdr:y>
    </cdr:to>
    <cdr:sp macro="" textlink="">
      <cdr:nvSpPr>
        <cdr:cNvPr id="4" name="Rettangolo arrotondato 3"/>
        <cdr:cNvSpPr/>
      </cdr:nvSpPr>
      <cdr:spPr>
        <a:xfrm xmlns:a="http://schemas.openxmlformats.org/drawingml/2006/main">
          <a:off x="2880357" y="498418"/>
          <a:ext cx="1237209" cy="2309893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8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45720" tIns="45720" rIns="45720" bIns="45720" rtlCol="0" anchor="ctr"/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CCCCCC"/>
              </a:solidFill>
              <a:latin typeface="Verdana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CCCCCC"/>
              </a:solidFill>
              <a:latin typeface="Verdana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CCCCCC"/>
              </a:solidFill>
              <a:latin typeface="Verdana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CCCCCC"/>
              </a:solidFill>
              <a:latin typeface="Verdana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CCCCCC"/>
              </a:solidFill>
              <a:latin typeface="Verdana"/>
            </a:defRPr>
          </a:lvl5pPr>
          <a:lvl6pPr marL="2286000" algn="l" defTabSz="914400" rtl="0" eaLnBrk="1" latinLnBrk="0" hangingPunct="1">
            <a:defRPr kern="1200">
              <a:solidFill>
                <a:srgbClr val="CCCCCC"/>
              </a:solidFill>
              <a:latin typeface="Verdana"/>
            </a:defRPr>
          </a:lvl6pPr>
          <a:lvl7pPr marL="2743200" algn="l" defTabSz="914400" rtl="0" eaLnBrk="1" latinLnBrk="0" hangingPunct="1">
            <a:defRPr kern="1200">
              <a:solidFill>
                <a:srgbClr val="CCCCCC"/>
              </a:solidFill>
              <a:latin typeface="Verdana"/>
            </a:defRPr>
          </a:lvl7pPr>
          <a:lvl8pPr marL="3200400" algn="l" defTabSz="914400" rtl="0" eaLnBrk="1" latinLnBrk="0" hangingPunct="1">
            <a:defRPr kern="1200">
              <a:solidFill>
                <a:srgbClr val="CCCCCC"/>
              </a:solidFill>
              <a:latin typeface="Verdana"/>
            </a:defRPr>
          </a:lvl8pPr>
          <a:lvl9pPr marL="3657600" algn="l" defTabSz="914400" rtl="0" eaLnBrk="1" latinLnBrk="0" hangingPunct="1">
            <a:defRPr kern="1200">
              <a:solidFill>
                <a:srgbClr val="CCCCCC"/>
              </a:solidFill>
              <a:latin typeface="Verdana"/>
            </a:defRPr>
          </a:lvl9pPr>
        </a:lstStyle>
        <a:p xmlns:a="http://schemas.openxmlformats.org/drawingml/2006/main">
          <a:pPr algn="ctr"/>
          <a:endParaRPr lang="it-IT" sz="2000" dirty="0" smtClean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0.55463</cdr:x>
      <cdr:y>0.84615</cdr:y>
    </cdr:from>
    <cdr:to>
      <cdr:x>0.64776</cdr:x>
      <cdr:y>0.97436</cdr:y>
    </cdr:to>
    <cdr:pic>
      <cdr:nvPicPr>
        <cdr:cNvPr id="5" name="Immagine 4" descr="https://wm-services.sacem.fr/files/content/sites/sitar/files/theme/img/logo_sacem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4536504" y="2376264"/>
          <a:ext cx="761731" cy="36004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0.7219</cdr:x>
      <cdr:y>0.82051</cdr:y>
    </cdr:from>
    <cdr:to>
      <cdr:x>0.78512</cdr:x>
      <cdr:y>1</cdr:y>
    </cdr:to>
    <cdr:pic>
      <cdr:nvPicPr>
        <cdr:cNvPr id="6" name="Immagine 5" descr="https://upload.wikimedia.org/wikipedia/ru/6/68/Gema_logo.svg.png"/>
        <cdr:cNvPicPr>
          <a:picLocks xmlns:a="http://schemas.openxmlformats.org/drawingml/2006/main" noChangeAspect="1" noChangeArrowheads="1"/>
        </cdr:cNvPicPr>
      </cdr:nvPicPr>
      <cdr:blipFill rotWithShape="1">
        <a:blip xmlns:a="http://schemas.openxmlformats.org/drawingml/2006/main" xmlns:r="http://schemas.openxmlformats.org/officeDocument/2006/relationships" r:embed="rId2" cstate="print">
          <a:extLst>
            <a:ext uri="{BEBA8EAE-BF5A-486C-A8C5-ECC9F3942E4B}">
              <a14:imgProps xmlns:a14="http://schemas.microsoft.com/office/drawing/2010/main">
                <a14:imgLayer r:embed="rId3">
                  <a14:imgEffect>
                    <a14:brightnessContrast bright="20000" contrast="2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 l="3780" t="3139" r="4246" b="3717"/>
        <a:stretch xmlns:a="http://schemas.openxmlformats.org/drawingml/2006/main"/>
      </cdr:blipFill>
      <cdr:spPr bwMode="auto">
        <a:xfrm xmlns:a="http://schemas.openxmlformats.org/drawingml/2006/main">
          <a:off x="5904656" y="2304256"/>
          <a:ext cx="517108" cy="50405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0.87156</cdr:x>
      <cdr:y>0.82051</cdr:y>
    </cdr:from>
    <cdr:to>
      <cdr:x>0.96179</cdr:x>
      <cdr:y>1</cdr:y>
    </cdr:to>
    <cdr:pic>
      <cdr:nvPicPr>
        <cdr:cNvPr id="7" name="Immagine 6" descr="http://static1.squarespace.com/static/533c33dae4b06376934d5305/t/5370cbe4e4b02a53040ac44f/1399901166452/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4" cstate="print">
          <a:extLst>
            <a:ext uri="{28A0092B-C50C-407E-A947-70E740481C1C}">
              <a14:useLocalDpi xmlns:a14="http://schemas.microsoft.com/office/drawing/2010/main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128792" y="2304256"/>
          <a:ext cx="737997" cy="50405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r="http://schemas.openxmlformats.org/officeDocument/2006/relationships" xmlns:p="http://schemas.openxmlformats.org/presentationml/2006/main" xmlns="" xmlns:a14="http://schemas.microsoft.com/office/drawing/2010/main" xmlns:lc="http://schemas.openxmlformats.org/drawingml/2006/lockedCanvas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0.39263</cdr:x>
      <cdr:y>0.81839</cdr:y>
    </cdr:from>
    <cdr:to>
      <cdr:x>0.47413</cdr:x>
      <cdr:y>0.9594</cdr:y>
    </cdr:to>
    <cdr:pic>
      <cdr:nvPicPr>
        <cdr:cNvPr id="8" name="Immagine 7" descr="LOGO_SIAE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rcRect xmlns:a="http://schemas.openxmlformats.org/drawingml/2006/main" l="20972" t="38448" r="20970" b="37778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211492" y="2298288"/>
          <a:ext cx="666590" cy="39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0.094</cdr:x>
      <cdr:y>0.22445</cdr:y>
    </cdr:from>
    <cdr:to>
      <cdr:x>0.28321</cdr:x>
      <cdr:y>0.31307</cdr:y>
    </cdr:to>
    <cdr:sp macro="" textlink="">
      <cdr:nvSpPr>
        <cdr:cNvPr id="2" name="CasellaDiTesto 68"/>
        <cdr:cNvSpPr txBox="1"/>
      </cdr:nvSpPr>
      <cdr:spPr>
        <a:xfrm xmlns:a="http://schemas.openxmlformats.org/drawingml/2006/main">
          <a:off x="250406" y="428258"/>
          <a:ext cx="504055" cy="1690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45720" rIns="45720" rtlCol="0">
          <a:spAutoFit/>
        </a:bodyPr>
        <a:lstStyle xmlns:a="http://schemas.openxmlformats.org/drawingml/2006/main">
          <a:defPPr>
            <a:defRPr lang="it-IT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it-IT" sz="1050" dirty="0" smtClean="0">
              <a:latin typeface="+mj-lt"/>
            </a:rPr>
            <a:t>13%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0.28795</cdr:x>
      <cdr:y>0.82251</cdr:y>
    </cdr:from>
    <cdr:to>
      <cdr:x>0.35356</cdr:x>
      <cdr:y>0.94217</cdr:y>
    </cdr:to>
    <cdr:pic>
      <cdr:nvPicPr>
        <cdr:cNvPr id="2" name="Immagine 1" descr="LOGO_SIAE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20972" t="38448" r="20970" b="37778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49676" y="2372302"/>
          <a:ext cx="580967" cy="3451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0.28795</cdr:x>
      <cdr:y>0.82251</cdr:y>
    </cdr:from>
    <cdr:to>
      <cdr:x>0.35356</cdr:x>
      <cdr:y>0.94217</cdr:y>
    </cdr:to>
    <cdr:pic>
      <cdr:nvPicPr>
        <cdr:cNvPr id="2" name="Immagine 1" descr="LOGO_SIAE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20972" t="38448" r="20970" b="37778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49676" y="2372302"/>
          <a:ext cx="580967" cy="3451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  <cdr:relSizeAnchor xmlns:cdr="http://schemas.openxmlformats.org/drawingml/2006/chartDrawing">
    <cdr:from>
      <cdr:x>0.24747</cdr:x>
      <cdr:y>0.21772</cdr:y>
    </cdr:from>
    <cdr:to>
      <cdr:x>0.31031</cdr:x>
      <cdr:y>0.33027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2577946" y="627961"/>
          <a:ext cx="654618" cy="32460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8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45720" tIns="45720" rIns="45720" bIns="45720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it" dirty="0">
            <a:solidFill>
              <a:srgbClr val="2A3A54"/>
            </a:solidFill>
            <a:latin typeface="Verdana"/>
            <a:cs typeface="Verdana"/>
          </a:endParaRPr>
        </a:p>
      </cdr:txBody>
    </cdr:sp>
  </cdr:relSizeAnchor>
  <cdr:relSizeAnchor xmlns:cdr="http://schemas.openxmlformats.org/drawingml/2006/chartDrawing">
    <cdr:from>
      <cdr:x>0.30881</cdr:x>
      <cdr:y>0.233</cdr:y>
    </cdr:from>
    <cdr:to>
      <cdr:x>0.37165</cdr:x>
      <cdr:y>0.34555</cdr:y>
    </cdr:to>
    <cdr:sp macro="" textlink="">
      <cdr:nvSpPr>
        <cdr:cNvPr id="4" name="Ovale 3"/>
        <cdr:cNvSpPr/>
      </cdr:nvSpPr>
      <cdr:spPr>
        <a:xfrm xmlns:a="http://schemas.openxmlformats.org/drawingml/2006/main">
          <a:off x="3216926" y="672029"/>
          <a:ext cx="654618" cy="32460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0080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45720" tIns="45720" rIns="45720" bIns="45720" rtlCol="0" anchor="ctr"/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it" dirty="0">
            <a:solidFill>
              <a:srgbClr val="2A3A54"/>
            </a:solidFill>
            <a:latin typeface="Verdana"/>
            <a:cs typeface="Verdan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DC824-472C-46CF-8C1A-24CBEAE82ADD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40C20-B851-43A2-B3F3-6A688E4AE8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73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427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27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9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447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06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839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638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3078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0364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800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94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6380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238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51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017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945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3708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869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344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7006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826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259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40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40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401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784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10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917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40C20-B851-43A2-B3F3-6A688E4AE8A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30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63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78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2030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pertina">
    <p:bg>
      <p:bgPr>
        <a:gradFill flip="none" rotWithShape="1">
          <a:gsLst>
            <a:gs pos="100000">
              <a:srgbClr val="23496A"/>
            </a:gs>
            <a:gs pos="0">
              <a:srgbClr val="2C93C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742" y="2132859"/>
            <a:ext cx="8534400" cy="1257007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5025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it-IT" noProof="0" dirty="0" smtClean="0"/>
              <a:t>Titolo Presentazione</a:t>
            </a:r>
            <a:br>
              <a:rPr lang="it-IT" noProof="0" dirty="0" smtClean="0"/>
            </a:br>
            <a:r>
              <a:rPr lang="it-IT" noProof="0" dirty="0" err="1" smtClean="0"/>
              <a:t>Arial</a:t>
            </a:r>
            <a:r>
              <a:rPr lang="it-IT" noProof="0" dirty="0" smtClean="0"/>
              <a:t> 67</a:t>
            </a:r>
            <a:endParaRPr lang="it-IT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2742" y="3389866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3675">
                <a:solidFill>
                  <a:schemeClr val="bg1"/>
                </a:solidFill>
              </a:defRPr>
            </a:lvl1pPr>
            <a:lvl2pPr marL="58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Sottotitolo Arial 49</a:t>
            </a:r>
            <a:endParaRPr lang="it-IT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Luogo, </a:t>
            </a:r>
            <a:fld id="{27805E28-59DC-C742-AEDE-FFD2D4073BA7}" type="datetime1">
              <a:rPr lang="it-IT" smtClean="0">
                <a:solidFill>
                  <a:srgbClr val="FFFFFF"/>
                </a:solidFill>
              </a:rPr>
              <a:pPr/>
              <a:t>08/06/2016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Titolo presentazione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144" y="586921"/>
            <a:ext cx="762745" cy="4095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6144" y="586921"/>
            <a:ext cx="76274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92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742" y="2132859"/>
            <a:ext cx="5360311" cy="1257007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5025" baseline="0">
                <a:solidFill>
                  <a:srgbClr val="2A3A54"/>
                </a:solidFill>
                <a:latin typeface="Arial"/>
                <a:cs typeface="Arial"/>
              </a:defRPr>
            </a:lvl1pPr>
          </a:lstStyle>
          <a:p>
            <a:r>
              <a:rPr lang="it-IT" noProof="0" dirty="0" smtClean="0"/>
              <a:t>Titolo </a:t>
            </a:r>
            <a:r>
              <a:rPr lang="it-IT" noProof="0" dirty="0" err="1" smtClean="0"/>
              <a:t>Present</a:t>
            </a:r>
            <a:r>
              <a:rPr lang="it-IT" noProof="0" dirty="0" smtClean="0"/>
              <a:t>. </a:t>
            </a:r>
            <a:r>
              <a:rPr lang="it-IT" noProof="0" dirty="0" err="1" smtClean="0"/>
              <a:t>Arial</a:t>
            </a:r>
            <a:r>
              <a:rPr lang="it-IT" noProof="0" dirty="0" smtClean="0"/>
              <a:t> 67</a:t>
            </a:r>
            <a:endParaRPr lang="it-IT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2742" y="3389866"/>
            <a:ext cx="5360312" cy="1752600"/>
          </a:xfrm>
        </p:spPr>
        <p:txBody>
          <a:bodyPr>
            <a:normAutofit/>
          </a:bodyPr>
          <a:lstStyle>
            <a:lvl1pPr marL="0" indent="0" algn="l">
              <a:buNone/>
              <a:defRPr sz="3675">
                <a:solidFill>
                  <a:srgbClr val="2A3A54"/>
                </a:solidFill>
              </a:defRPr>
            </a:lvl1pPr>
            <a:lvl2pPr marL="58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smtClean="0"/>
              <a:t>Sottotitolo Arial 49</a:t>
            </a:r>
            <a:endParaRPr lang="it-IT" noProof="0"/>
          </a:p>
        </p:txBody>
      </p:sp>
      <p:sp>
        <p:nvSpPr>
          <p:cNvPr id="5" name="Segnaposto immagine 4"/>
          <p:cNvSpPr>
            <a:spLocks noGrp="1"/>
          </p:cNvSpPr>
          <p:nvPr>
            <p:ph type="pic" sz="quarter" idx="11"/>
          </p:nvPr>
        </p:nvSpPr>
        <p:spPr>
          <a:xfrm>
            <a:off x="6072590" y="0"/>
            <a:ext cx="6119410" cy="6858000"/>
          </a:xfrm>
        </p:spPr>
        <p:txBody>
          <a:bodyPr/>
          <a:lstStyle/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Luogo, </a:t>
            </a:r>
            <a:fld id="{C0E7A6EE-62E0-6945-896B-B72F1457570C}" type="datetime1">
              <a:rPr lang="it-IT" smtClean="0"/>
              <a:pPr/>
              <a:t>08/06/2016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8809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740" y="2132860"/>
            <a:ext cx="8524205" cy="1098246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4425" baseline="0">
                <a:solidFill>
                  <a:srgbClr val="2A3A54"/>
                </a:solidFill>
                <a:latin typeface="Arial"/>
                <a:cs typeface="Arial"/>
              </a:defRPr>
            </a:lvl1pPr>
          </a:lstStyle>
          <a:p>
            <a:r>
              <a:rPr lang="it-IT" noProof="0" dirty="0" smtClean="0"/>
              <a:t>Titolo Capitolo</a:t>
            </a:r>
            <a:br>
              <a:rPr lang="it-IT" noProof="0" dirty="0" smtClean="0"/>
            </a:br>
            <a:r>
              <a:rPr lang="it-IT" noProof="0" dirty="0" err="1" smtClean="0"/>
              <a:t>Arial</a:t>
            </a:r>
            <a:r>
              <a:rPr lang="it-IT" noProof="0" dirty="0" smtClean="0"/>
              <a:t> 59 </a:t>
            </a:r>
            <a:r>
              <a:rPr lang="it-IT" noProof="0" dirty="0" err="1" smtClean="0"/>
              <a:t>pt</a:t>
            </a:r>
            <a:endParaRPr lang="it-IT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2742" y="3231106"/>
            <a:ext cx="8524204" cy="1752600"/>
          </a:xfrm>
        </p:spPr>
        <p:txBody>
          <a:bodyPr>
            <a:normAutofit/>
          </a:bodyPr>
          <a:lstStyle>
            <a:lvl1pPr marL="0" indent="0" algn="l">
              <a:buNone/>
              <a:defRPr sz="3225" baseline="0">
                <a:solidFill>
                  <a:srgbClr val="2A3A54"/>
                </a:solidFill>
              </a:defRPr>
            </a:lvl1pPr>
            <a:lvl2pPr marL="585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2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9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noProof="0" dirty="0" smtClean="0"/>
              <a:t>Sottotitolo </a:t>
            </a:r>
            <a:r>
              <a:rPr lang="it-IT" noProof="0" dirty="0" err="1" smtClean="0"/>
              <a:t>Arial</a:t>
            </a:r>
            <a:r>
              <a:rPr lang="it-IT" noProof="0" dirty="0" smtClean="0"/>
              <a:t> 43 </a:t>
            </a:r>
            <a:r>
              <a:rPr lang="it-IT" noProof="0" dirty="0" err="1" smtClean="0"/>
              <a:t>pt</a:t>
            </a:r>
            <a:endParaRPr lang="it-IT" noProof="0" dirty="0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Luogo, </a:t>
            </a:r>
            <a:fld id="{139E877A-336F-DF4F-8974-E1A26450B100}" type="datetime1">
              <a:rPr lang="it-IT" smtClean="0"/>
              <a:pPr/>
              <a:t>08/06/2016</a:t>
            </a:fld>
            <a:endParaRPr lang="it-IT" dirty="0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presentazione</a:t>
            </a:r>
            <a:endParaRPr lang="it-IT" dirty="0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8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469" y="1315465"/>
            <a:ext cx="11045061" cy="521651"/>
          </a:xfrm>
        </p:spPr>
        <p:txBody>
          <a:bodyPr/>
          <a:lstStyle>
            <a:lvl1pPr>
              <a:defRPr baseline="0">
                <a:solidFill>
                  <a:srgbClr val="2A3A54"/>
                </a:solidFill>
              </a:defRPr>
            </a:lvl1pPr>
          </a:lstStyle>
          <a:p>
            <a:r>
              <a:rPr lang="it-IT" noProof="0" smtClean="0"/>
              <a:t>Titolo di pagina Arial 20 pt</a:t>
            </a:r>
            <a:endParaRPr lang="it-IT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922" y="2029899"/>
            <a:ext cx="11040155" cy="3787636"/>
          </a:xfrm>
        </p:spPr>
        <p:txBody>
          <a:bodyPr/>
          <a:lstStyle>
            <a:lvl1pPr>
              <a:defRPr>
                <a:solidFill>
                  <a:srgbClr val="2A3A54"/>
                </a:solidFill>
              </a:defRPr>
            </a:lvl1pPr>
          </a:lstStyle>
          <a:p>
            <a:pPr lvl="0"/>
            <a:r>
              <a:rPr lang="it-IT" noProof="0" dirty="0" smtClean="0"/>
              <a:t>Testo </a:t>
            </a:r>
            <a:r>
              <a:rPr lang="it-IT" noProof="0" dirty="0" err="1" smtClean="0"/>
              <a:t>Arial</a:t>
            </a:r>
            <a:r>
              <a:rPr lang="it-IT" noProof="0" dirty="0" smtClean="0"/>
              <a:t> 18 </a:t>
            </a:r>
            <a:r>
              <a:rPr lang="it-IT" noProof="0" dirty="0" err="1" smtClean="0"/>
              <a:t>pt</a:t>
            </a:r>
            <a:endParaRPr lang="it-IT" noProof="0" dirty="0" smtClean="0"/>
          </a:p>
        </p:txBody>
      </p:sp>
      <p:cxnSp>
        <p:nvCxnSpPr>
          <p:cNvPr id="8" name="Connettore 1 7"/>
          <p:cNvCxnSpPr/>
          <p:nvPr/>
        </p:nvCxnSpPr>
        <p:spPr>
          <a:xfrm>
            <a:off x="569103" y="1202064"/>
            <a:ext cx="11053795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Luogo, </a:t>
            </a:r>
            <a:fld id="{12E919A5-68BF-C746-B6A0-1153563CCA78}" type="datetime1">
              <a:rPr lang="it-IT" smtClean="0"/>
              <a:pPr/>
              <a:t>08/06/2016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presentazione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569103" y="1202064"/>
            <a:ext cx="11053795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04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469" y="1315465"/>
            <a:ext cx="11045061" cy="521651"/>
          </a:xfrm>
        </p:spPr>
        <p:txBody>
          <a:bodyPr/>
          <a:lstStyle>
            <a:lvl1pPr>
              <a:defRPr baseline="0">
                <a:solidFill>
                  <a:srgbClr val="2A3A54"/>
                </a:solidFill>
              </a:defRPr>
            </a:lvl1pPr>
          </a:lstStyle>
          <a:p>
            <a:r>
              <a:rPr lang="it-IT" noProof="0" smtClean="0"/>
              <a:t>Titolo di pagina Arial 20 pt</a:t>
            </a:r>
            <a:endParaRPr lang="it-IT" noProof="0"/>
          </a:p>
        </p:txBody>
      </p:sp>
      <p:cxnSp>
        <p:nvCxnSpPr>
          <p:cNvPr id="8" name="Connettore 1 7"/>
          <p:cNvCxnSpPr/>
          <p:nvPr/>
        </p:nvCxnSpPr>
        <p:spPr>
          <a:xfrm>
            <a:off x="569103" y="1202064"/>
            <a:ext cx="11053795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Luogo, </a:t>
            </a:r>
            <a:fld id="{DC6FE9AE-8AA8-1648-89AF-348499540BD6}" type="datetime1">
              <a:rPr lang="it-IT" smtClean="0"/>
              <a:pPr/>
              <a:t>08/06/2016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presentazione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574777" y="1995879"/>
            <a:ext cx="11042445" cy="3832996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2A3A54"/>
                </a:solidFill>
              </a:defRPr>
            </a:lvl1pPr>
            <a:lvl2pPr marL="585692" indent="0">
              <a:buNone/>
              <a:defRPr sz="3600"/>
            </a:lvl2pPr>
            <a:lvl3pPr marL="1171385" indent="0">
              <a:buNone/>
              <a:defRPr sz="3075"/>
            </a:lvl3pPr>
            <a:lvl4pPr marL="1757077" indent="0">
              <a:buNone/>
              <a:defRPr sz="2550"/>
            </a:lvl4pPr>
            <a:lvl5pPr marL="2342770" indent="0">
              <a:buNone/>
              <a:defRPr sz="2550"/>
            </a:lvl5pPr>
            <a:lvl6pPr marL="2928461" indent="0">
              <a:buNone/>
              <a:defRPr sz="2550"/>
            </a:lvl6pPr>
            <a:lvl7pPr marL="3514154" indent="0">
              <a:buNone/>
              <a:defRPr sz="2550"/>
            </a:lvl7pPr>
            <a:lvl8pPr marL="4099847" indent="0">
              <a:buNone/>
              <a:defRPr sz="2550"/>
            </a:lvl8pPr>
            <a:lvl9pPr marL="4685539" indent="0">
              <a:buNone/>
              <a:defRPr sz="255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569103" y="1202064"/>
            <a:ext cx="11053795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30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63074" y="1315465"/>
            <a:ext cx="4955456" cy="521651"/>
          </a:xfrm>
        </p:spPr>
        <p:txBody>
          <a:bodyPr/>
          <a:lstStyle>
            <a:lvl1pPr>
              <a:defRPr baseline="0">
                <a:solidFill>
                  <a:srgbClr val="2A3A54"/>
                </a:solidFill>
              </a:defRPr>
            </a:lvl1pPr>
          </a:lstStyle>
          <a:p>
            <a:r>
              <a:rPr lang="it-IT" noProof="0" smtClean="0"/>
              <a:t>Titolo di pagina Arial 20 pt</a:t>
            </a:r>
            <a:endParaRPr lang="it-IT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2822" y="2029899"/>
            <a:ext cx="4953255" cy="3787636"/>
          </a:xfrm>
        </p:spPr>
        <p:txBody>
          <a:bodyPr/>
          <a:lstStyle>
            <a:lvl1pPr>
              <a:defRPr>
                <a:solidFill>
                  <a:srgbClr val="2A3A54"/>
                </a:solidFill>
              </a:defRPr>
            </a:lvl1pPr>
          </a:lstStyle>
          <a:p>
            <a:pPr lvl="0"/>
            <a:r>
              <a:rPr lang="it-IT" noProof="0" dirty="0" smtClean="0"/>
              <a:t>Testo </a:t>
            </a:r>
            <a:r>
              <a:rPr lang="it-IT" noProof="0" dirty="0" err="1" smtClean="0"/>
              <a:t>Arial</a:t>
            </a:r>
            <a:r>
              <a:rPr lang="it-IT" noProof="0" dirty="0" smtClean="0"/>
              <a:t> 18 </a:t>
            </a:r>
            <a:r>
              <a:rPr lang="it-IT" noProof="0" dirty="0" err="1" smtClean="0"/>
              <a:t>pt</a:t>
            </a:r>
            <a:endParaRPr lang="it-IT" noProof="0" dirty="0" smtClean="0"/>
          </a:p>
        </p:txBody>
      </p:sp>
      <p:cxnSp>
        <p:nvCxnSpPr>
          <p:cNvPr id="8" name="Connettore 1 7"/>
          <p:cNvCxnSpPr/>
          <p:nvPr/>
        </p:nvCxnSpPr>
        <p:spPr>
          <a:xfrm>
            <a:off x="6663075" y="1202064"/>
            <a:ext cx="4945829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Luogo, </a:t>
            </a:r>
            <a:fld id="{A058CCD8-D599-484E-9659-02D6084ABD98}" type="datetime1">
              <a:rPr lang="it-IT" smtClean="0"/>
              <a:pPr/>
              <a:t>08/06/2016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presentazione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582742" y="1202064"/>
            <a:ext cx="5501198" cy="4626811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2A3A54"/>
                </a:solidFill>
              </a:defRPr>
            </a:lvl1pPr>
            <a:lvl2pPr marL="585692" indent="0">
              <a:buNone/>
              <a:defRPr sz="3600"/>
            </a:lvl2pPr>
            <a:lvl3pPr marL="1171385" indent="0">
              <a:buNone/>
              <a:defRPr sz="3075"/>
            </a:lvl3pPr>
            <a:lvl4pPr marL="1757077" indent="0">
              <a:buNone/>
              <a:defRPr sz="2550"/>
            </a:lvl4pPr>
            <a:lvl5pPr marL="2342770" indent="0">
              <a:buNone/>
              <a:defRPr sz="2550"/>
            </a:lvl5pPr>
            <a:lvl6pPr marL="2928461" indent="0">
              <a:buNone/>
              <a:defRPr sz="2550"/>
            </a:lvl6pPr>
            <a:lvl7pPr marL="3514154" indent="0">
              <a:buNone/>
              <a:defRPr sz="2550"/>
            </a:lvl7pPr>
            <a:lvl8pPr marL="4099847" indent="0">
              <a:buNone/>
              <a:defRPr sz="2550"/>
            </a:lvl8pPr>
            <a:lvl9pPr marL="4685539" indent="0">
              <a:buNone/>
              <a:defRPr sz="255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6663075" y="1202064"/>
            <a:ext cx="4945829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209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469" y="1315465"/>
            <a:ext cx="11045061" cy="521651"/>
          </a:xfrm>
        </p:spPr>
        <p:txBody>
          <a:bodyPr/>
          <a:lstStyle>
            <a:lvl1pPr>
              <a:defRPr baseline="0">
                <a:solidFill>
                  <a:srgbClr val="2A3A54"/>
                </a:solidFill>
              </a:defRPr>
            </a:lvl1pPr>
          </a:lstStyle>
          <a:p>
            <a:r>
              <a:rPr lang="it-IT" noProof="0" smtClean="0"/>
              <a:t>Titolo di pagina Arial 20 pt</a:t>
            </a:r>
            <a:endParaRPr lang="it-IT" noProof="0"/>
          </a:p>
        </p:txBody>
      </p:sp>
      <p:cxnSp>
        <p:nvCxnSpPr>
          <p:cNvPr id="8" name="Connettore 1 7"/>
          <p:cNvCxnSpPr/>
          <p:nvPr/>
        </p:nvCxnSpPr>
        <p:spPr>
          <a:xfrm>
            <a:off x="569103" y="1202064"/>
            <a:ext cx="11053795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egnaposto data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Luogo, </a:t>
            </a:r>
            <a:fld id="{FB4C2340-4DEE-B847-AE7A-AFFAEFB68F14}" type="datetime1">
              <a:rPr lang="it-IT" smtClean="0"/>
              <a:pPr/>
              <a:t>08/06/2016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Titolo presentazione</a:t>
            </a:r>
            <a:endParaRPr lang="it-IT" dirty="0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grafico 5"/>
          <p:cNvSpPr>
            <a:spLocks noGrp="1"/>
          </p:cNvSpPr>
          <p:nvPr>
            <p:ph type="chart" sz="quarter" idx="13"/>
          </p:nvPr>
        </p:nvSpPr>
        <p:spPr>
          <a:xfrm>
            <a:off x="582742" y="2030016"/>
            <a:ext cx="11035788" cy="3787378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en-US" dirty="0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569103" y="1202064"/>
            <a:ext cx="11053795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96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o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292" y="1315465"/>
            <a:ext cx="11038238" cy="521651"/>
          </a:xfrm>
        </p:spPr>
        <p:txBody>
          <a:bodyPr/>
          <a:lstStyle>
            <a:lvl1pPr>
              <a:defRPr baseline="0">
                <a:solidFill>
                  <a:srgbClr val="2A3A54"/>
                </a:solidFill>
              </a:defRPr>
            </a:lvl1pPr>
          </a:lstStyle>
          <a:p>
            <a:r>
              <a:rPr lang="it-IT" noProof="0" smtClean="0"/>
              <a:t>Titolo di pagina Arial 20 pt</a:t>
            </a:r>
            <a:endParaRPr lang="it-IT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2743" y="2029899"/>
            <a:ext cx="5961261" cy="3787636"/>
          </a:xfrm>
        </p:spPr>
        <p:txBody>
          <a:bodyPr/>
          <a:lstStyle>
            <a:lvl1pPr>
              <a:defRPr>
                <a:solidFill>
                  <a:srgbClr val="2A3A54"/>
                </a:solidFill>
              </a:defRPr>
            </a:lvl1pPr>
          </a:lstStyle>
          <a:p>
            <a:pPr lvl="0"/>
            <a:r>
              <a:rPr lang="it-IT" noProof="0" dirty="0" smtClean="0"/>
              <a:t>Testo </a:t>
            </a:r>
            <a:r>
              <a:rPr lang="it-IT" noProof="0" dirty="0" err="1" smtClean="0"/>
              <a:t>Arial</a:t>
            </a:r>
            <a:r>
              <a:rPr lang="it-IT" noProof="0" dirty="0" smtClean="0"/>
              <a:t> 18 </a:t>
            </a:r>
            <a:r>
              <a:rPr lang="it-IT" noProof="0" dirty="0" err="1" smtClean="0"/>
              <a:t>pt</a:t>
            </a:r>
            <a:endParaRPr lang="it-IT" noProof="0" dirty="0" smtClean="0"/>
          </a:p>
        </p:txBody>
      </p:sp>
      <p:cxnSp>
        <p:nvCxnSpPr>
          <p:cNvPr id="11" name="Connettore 1 10"/>
          <p:cNvCxnSpPr/>
          <p:nvPr/>
        </p:nvCxnSpPr>
        <p:spPr>
          <a:xfrm>
            <a:off x="569103" y="1202064"/>
            <a:ext cx="11053795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egnaposto grafico 5"/>
          <p:cNvSpPr>
            <a:spLocks noGrp="1"/>
          </p:cNvSpPr>
          <p:nvPr>
            <p:ph type="chart" sz="quarter" idx="13"/>
          </p:nvPr>
        </p:nvSpPr>
        <p:spPr>
          <a:xfrm>
            <a:off x="6946589" y="2030016"/>
            <a:ext cx="4671941" cy="3787378"/>
          </a:xfrm>
        </p:spPr>
        <p:txBody>
          <a:bodyPr/>
          <a:lstStyle/>
          <a:p>
            <a:r>
              <a:rPr lang="it-IT" smtClean="0"/>
              <a:t>Fare clic sull'icona per inserire un grafico</a:t>
            </a:r>
            <a:endParaRPr lang="en-US" dirty="0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Luogo, </a:t>
            </a:r>
            <a:fld id="{68A38423-8DE2-C046-AC38-62057411555D}" type="datetime1">
              <a:rPr lang="it-IT" smtClean="0"/>
              <a:pPr/>
              <a:t>08/06/2016</a:t>
            </a:fld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 smtClean="0"/>
              <a:t>Titolo presentazione</a:t>
            </a:r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066355A-084C-D24E-9AD2-7E4FC41EA627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Connettore 1 8"/>
          <p:cNvCxnSpPr/>
          <p:nvPr userDrawn="1"/>
        </p:nvCxnSpPr>
        <p:spPr>
          <a:xfrm>
            <a:off x="569103" y="1202064"/>
            <a:ext cx="11053795" cy="0"/>
          </a:xfrm>
          <a:prstGeom prst="line">
            <a:avLst/>
          </a:prstGeom>
          <a:ln w="6350" cmpd="sng">
            <a:solidFill>
              <a:srgbClr val="1F2A4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7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5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atti">
    <p:bg>
      <p:bgPr>
        <a:gradFill flip="none" rotWithShape="1">
          <a:gsLst>
            <a:gs pos="100000">
              <a:srgbClr val="23496A"/>
            </a:gs>
            <a:gs pos="0">
              <a:srgbClr val="2C93C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144" y="586921"/>
            <a:ext cx="762745" cy="4095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7624" y="5826560"/>
            <a:ext cx="2850602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692"/>
            <a:r>
              <a:rPr lang="it-IT" sz="975" b="1" dirty="0">
                <a:solidFill>
                  <a:srgbClr val="FFFFFF"/>
                </a:solidFill>
              </a:rPr>
              <a:t>SIAE. Società Italiana degli Autori ed Editori</a:t>
            </a:r>
            <a:r>
              <a:rPr lang="it-IT" sz="975" dirty="0">
                <a:solidFill>
                  <a:srgbClr val="FFFFFF"/>
                </a:solidFill>
              </a:rPr>
              <a:t>.</a:t>
            </a:r>
          </a:p>
          <a:p>
            <a:pPr defTabSz="585692"/>
            <a:r>
              <a:rPr lang="it-IT" sz="975" dirty="0">
                <a:solidFill>
                  <a:srgbClr val="FFFFFF"/>
                </a:solidFill>
              </a:rPr>
              <a:t>Viale della Letteratura, 30 — 00144 Roma, Italia</a:t>
            </a:r>
          </a:p>
          <a:p>
            <a:pPr defTabSz="585692"/>
            <a:r>
              <a:rPr lang="it-IT" sz="975" dirty="0">
                <a:solidFill>
                  <a:srgbClr val="FFFFFF"/>
                </a:solidFill>
              </a:rPr>
              <a:t>Tel. 06 59 903 564  Fax 06 59 902 003</a:t>
            </a: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6144" y="586921"/>
            <a:ext cx="762745" cy="409575"/>
          </a:xfrm>
          <a:prstGeom prst="rect">
            <a:avLst/>
          </a:prstGeom>
        </p:spPr>
      </p:pic>
      <p:sp>
        <p:nvSpPr>
          <p:cNvPr id="5" name="CasellaDiTesto 4"/>
          <p:cNvSpPr txBox="1"/>
          <p:nvPr userDrawn="1"/>
        </p:nvSpPr>
        <p:spPr>
          <a:xfrm>
            <a:off x="497624" y="5826560"/>
            <a:ext cx="2850602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692"/>
            <a:r>
              <a:rPr lang="it-IT" sz="975" b="1" dirty="0">
                <a:solidFill>
                  <a:srgbClr val="FFFFFF"/>
                </a:solidFill>
              </a:rPr>
              <a:t>SIAE. Società Italiana degli Autori ed Editori</a:t>
            </a:r>
            <a:r>
              <a:rPr lang="it-IT" sz="975" dirty="0">
                <a:solidFill>
                  <a:srgbClr val="FFFFFF"/>
                </a:solidFill>
              </a:rPr>
              <a:t>.</a:t>
            </a:r>
          </a:p>
          <a:p>
            <a:pPr defTabSz="585692"/>
            <a:r>
              <a:rPr lang="it-IT" sz="975" dirty="0">
                <a:solidFill>
                  <a:srgbClr val="FFFFFF"/>
                </a:solidFill>
              </a:rPr>
              <a:t>Viale della Letteratura, 30 — 00144 Roma, Italia</a:t>
            </a:r>
          </a:p>
          <a:p>
            <a:pPr defTabSz="585692"/>
            <a:r>
              <a:rPr lang="it-IT" sz="975" dirty="0">
                <a:solidFill>
                  <a:srgbClr val="FFFFFF"/>
                </a:solidFill>
              </a:rPr>
              <a:t>Tel. 06 59 903 564  Fax 06 59 902 003</a:t>
            </a:r>
          </a:p>
        </p:txBody>
      </p:sp>
    </p:spTree>
    <p:extLst>
      <p:ext uri="{BB962C8B-B14F-4D97-AF65-F5344CB8AC3E}">
        <p14:creationId xmlns:p14="http://schemas.microsoft.com/office/powerpoint/2010/main" val="1591010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97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06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43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39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59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61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65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C6C50-F9A9-4FF1-9F0F-A4CEEA60EFC7}" type="datetimeFigureOut">
              <a:rPr lang="it-IT" smtClean="0"/>
              <a:pPr/>
              <a:t>08/06/2016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1574F-9C30-4D13-BD34-2BB948EA2E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7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469" y="1315465"/>
            <a:ext cx="11045061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it-IT" noProof="0" smtClean="0"/>
              <a:t>Fare clic per modificare stile</a:t>
            </a:r>
            <a:endParaRPr lang="it-IT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922" y="2029899"/>
            <a:ext cx="11040155" cy="37876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742" y="5912376"/>
            <a:ext cx="376455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rgbClr val="00B4F9"/>
                </a:solidFill>
              </a:defRPr>
            </a:lvl1pPr>
          </a:lstStyle>
          <a:p>
            <a:pPr defTabSz="585692"/>
            <a:r>
              <a:rPr lang="it-IT" smtClean="0"/>
              <a:t>Luogo, </a:t>
            </a:r>
            <a:fld id="{99E40B5A-516D-4145-8D2E-BB963FB2E51E}" type="datetime1">
              <a:rPr lang="it-IT" smtClean="0"/>
              <a:pPr defTabSz="585692"/>
              <a:t>08/06/2016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9359" y="5912376"/>
            <a:ext cx="3860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75">
                <a:solidFill>
                  <a:srgbClr val="00B4F9"/>
                </a:solidFill>
              </a:defRPr>
            </a:lvl1pPr>
          </a:lstStyle>
          <a:p>
            <a:pPr defTabSz="585692"/>
            <a:r>
              <a:rPr lang="it-IT" smtClean="0"/>
              <a:t>Titolo presentazione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3002" y="5912376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75">
                <a:solidFill>
                  <a:srgbClr val="00B4F9"/>
                </a:solidFill>
              </a:defRPr>
            </a:lvl1pPr>
          </a:lstStyle>
          <a:p>
            <a:pPr defTabSz="585692"/>
            <a:fld id="{2066355A-084C-D24E-9AD2-7E4FC41EA627}" type="slidenum">
              <a:rPr lang="it-IT" smtClean="0"/>
              <a:pPr defTabSz="585692"/>
              <a:t>‹N›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4378" y="583173"/>
            <a:ext cx="762745" cy="4095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574378" y="583173"/>
            <a:ext cx="76274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4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585692" rtl="0" eaLnBrk="1" latinLnBrk="0" hangingPunct="1">
        <a:spcBef>
          <a:spcPct val="0"/>
        </a:spcBef>
        <a:buNone/>
        <a:defRPr sz="1500" b="1" kern="1200">
          <a:solidFill>
            <a:srgbClr val="2A3A54"/>
          </a:solidFill>
          <a:latin typeface="+mj-lt"/>
          <a:ea typeface="+mj-ea"/>
          <a:cs typeface="+mj-cs"/>
        </a:defRPr>
      </a:lvl1pPr>
    </p:titleStyle>
    <p:bodyStyle>
      <a:lvl1pPr marL="0" indent="0" algn="l" defTabSz="585692" rtl="0" eaLnBrk="1" latinLnBrk="0" hangingPunct="1">
        <a:spcBef>
          <a:spcPct val="20000"/>
        </a:spcBef>
        <a:buFont typeface="Arial"/>
        <a:buNone/>
        <a:defRPr sz="1350" kern="1200">
          <a:solidFill>
            <a:srgbClr val="2A3A54"/>
          </a:solidFill>
          <a:latin typeface="+mn-lt"/>
          <a:ea typeface="+mn-ea"/>
          <a:cs typeface="+mn-cs"/>
        </a:defRPr>
      </a:lvl1pPr>
      <a:lvl2pPr marL="585692" indent="0" algn="l" defTabSz="585692" rtl="0" eaLnBrk="1" latinLnBrk="0" hangingPunct="1">
        <a:spcBef>
          <a:spcPct val="20000"/>
        </a:spcBef>
        <a:buFont typeface="Arial"/>
        <a:buNone/>
        <a:defRPr sz="1350" kern="1200">
          <a:solidFill>
            <a:srgbClr val="1F2A41"/>
          </a:solidFill>
          <a:latin typeface="+mn-lt"/>
          <a:ea typeface="+mn-ea"/>
          <a:cs typeface="+mn-cs"/>
        </a:defRPr>
      </a:lvl2pPr>
      <a:lvl3pPr marL="1171385" indent="0" algn="l" defTabSz="585692" rtl="0" eaLnBrk="1" latinLnBrk="0" hangingPunct="1">
        <a:spcBef>
          <a:spcPct val="20000"/>
        </a:spcBef>
        <a:buFont typeface="Arial"/>
        <a:buNone/>
        <a:defRPr sz="1350" kern="1200">
          <a:solidFill>
            <a:srgbClr val="1F2A41"/>
          </a:solidFill>
          <a:latin typeface="+mn-lt"/>
          <a:ea typeface="+mn-ea"/>
          <a:cs typeface="+mn-cs"/>
        </a:defRPr>
      </a:lvl3pPr>
      <a:lvl4pPr marL="1757078" indent="0" algn="l" defTabSz="585692" rtl="0" eaLnBrk="1" latinLnBrk="0" hangingPunct="1">
        <a:spcBef>
          <a:spcPct val="20000"/>
        </a:spcBef>
        <a:buFont typeface="Arial"/>
        <a:buNone/>
        <a:defRPr sz="1350" kern="1200">
          <a:solidFill>
            <a:srgbClr val="1F2A41"/>
          </a:solidFill>
          <a:latin typeface="+mn-lt"/>
          <a:ea typeface="+mn-ea"/>
          <a:cs typeface="+mn-cs"/>
        </a:defRPr>
      </a:lvl4pPr>
      <a:lvl5pPr marL="2342770" indent="0" algn="l" defTabSz="585692" rtl="0" eaLnBrk="1" latinLnBrk="0" hangingPunct="1">
        <a:spcBef>
          <a:spcPct val="20000"/>
        </a:spcBef>
        <a:buFont typeface="Arial"/>
        <a:buNone/>
        <a:defRPr sz="1350" kern="1200">
          <a:solidFill>
            <a:srgbClr val="1F2A41"/>
          </a:solidFill>
          <a:latin typeface="+mn-lt"/>
          <a:ea typeface="+mn-ea"/>
          <a:cs typeface="+mn-cs"/>
        </a:defRPr>
      </a:lvl5pPr>
      <a:lvl6pPr marL="3221308" indent="-292846" algn="l" defTabSz="585692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6pPr>
      <a:lvl7pPr marL="3807000" indent="-292846" algn="l" defTabSz="585692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7pPr>
      <a:lvl8pPr marL="4392692" indent="-292846" algn="l" defTabSz="585692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8pPr>
      <a:lvl9pPr marL="4978385" indent="-292846" algn="l" defTabSz="585692" rtl="0" eaLnBrk="1" latinLnBrk="0" hangingPunct="1">
        <a:spcBef>
          <a:spcPct val="20000"/>
        </a:spcBef>
        <a:buFont typeface="Arial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692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1pPr>
      <a:lvl2pPr marL="585692" algn="l" defTabSz="585692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2pPr>
      <a:lvl3pPr marL="1171385" algn="l" defTabSz="585692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757077" algn="l" defTabSz="585692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4pPr>
      <a:lvl5pPr marL="2342770" algn="l" defTabSz="585692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5pPr>
      <a:lvl6pPr marL="2928461" algn="l" defTabSz="585692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6pPr>
      <a:lvl7pPr marL="3514154" algn="l" defTabSz="585692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7pPr>
      <a:lvl8pPr marL="4099847" algn="l" defTabSz="585692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8pPr>
      <a:lvl9pPr marL="4685539" algn="l" defTabSz="585692" rtl="0" eaLnBrk="1" latinLnBrk="0" hangingPunct="1">
        <a:defRPr sz="2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it/imgres?imgurl=https://upload.wikimedia.org/wikipedia/commons/thumb/f/ff/European_flag,_upside_down.svg/120px-European_flag,_upside_down.svg.png&amp;imgrefurl=https://it.wikipedia.org/wiki/Bandiera_dell'Europa&amp;docid=pVrT8Te7KL1orM&amp;tbnid=uRZWB_gEXmVIcM:&amp;w=120&amp;h=80&amp;bih=537&amp;biw=1067&amp;ved=0ahUKEwiVm_K9rozNAhVBXhQKHdUJCZwQMwg9KAcwBw&amp;iact=mrc&amp;uact=8" TargetMode="Externa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3" Type="http://schemas.openxmlformats.org/officeDocument/2006/relationships/hyperlink" Target="https://www.google.it/imgres?imgurl=http://www.scuoladelia.it/Sito%20per%20internet%20Classe%202.0/images/mondo_che_gira_gif_animata.gif&amp;imgrefurl=http://www.alboscuole.it/mondoscuola/&amp;docid=YESKzziG3t8N0M&amp;tbnid=7_yhAQDlhFDLSM:&amp;w=183&amp;h=183&amp;bih=537&amp;biw=1067&amp;ved=0ahUKEwik9764uozNAhVHcRQKHSEMCtE4ZBAzCFooVzBX&amp;iact=mrc&amp;uact=8" TargetMode="External"/><Relationship Id="rId21" Type="http://schemas.openxmlformats.org/officeDocument/2006/relationships/image" Target="../media/image21.jpeg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5" Type="http://schemas.openxmlformats.org/officeDocument/2006/relationships/image" Target="../media/image16.gif"/><Relationship Id="rId10" Type="http://schemas.openxmlformats.org/officeDocument/2006/relationships/image" Target="../media/image5.jpeg"/><Relationship Id="rId19" Type="http://schemas.openxmlformats.org/officeDocument/2006/relationships/image" Target="../media/image19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5.png"/><Relationship Id="rId2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5" Type="http://schemas.openxmlformats.org/officeDocument/2006/relationships/image" Target="../media/image22.jpeg"/><Relationship Id="rId10" Type="http://schemas.openxmlformats.org/officeDocument/2006/relationships/image" Target="../media/image14.jpeg"/><Relationship Id="rId4" Type="http://schemas.openxmlformats.org/officeDocument/2006/relationships/image" Target="../media/image24.jpe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8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10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it/imgres?imgurl=https://upload.wikimedia.org/wikipedia/commons/thumb/f/ff/European_flag,_upside_down.svg/120px-European_flag,_upside_down.svg.png&amp;imgrefurl=https://it.wikipedia.org/wiki/Bandiera_dell'Europa&amp;docid=pVrT8Te7KL1orM&amp;tbnid=uRZWB_gEXmVIcM:&amp;w=120&amp;h=80&amp;bih=537&amp;biw=1067&amp;ved=0ahUKEwiVm_K9rozNAhVBXhQKHdUJCZwQMwg9KAcwBw&amp;iact=mrc&amp;uact=8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it/imgres?imgurl=https://upload.wikimedia.org/wikipedia/commons/thumb/f/ff/European_flag,_upside_down.svg/120px-European_flag,_upside_down.svg.png&amp;imgrefurl=https://it.wikipedia.org/wiki/Bandiera_dell'Europa&amp;docid=pVrT8Te7KL1orM&amp;tbnid=uRZWB_gEXmVIcM:&amp;w=120&amp;h=80&amp;bih=537&amp;biw=1067&amp;ved=0ahUKEwiVm_K9rozNAhVBXhQKHdUJCZwQMwg9KAcwBw&amp;iact=mrc&amp;uact=8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immagine 5" descr="hero1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9" r="23039"/>
          <a:stretch/>
        </p:blipFill>
        <p:spPr/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2742" y="2132859"/>
            <a:ext cx="5360311" cy="3098898"/>
          </a:xfrm>
        </p:spPr>
        <p:txBody>
          <a:bodyPr>
            <a:normAutofit/>
          </a:bodyPr>
          <a:lstStyle/>
          <a:p>
            <a:r>
              <a:rPr lang="it-IT" dirty="0"/>
              <a:t>SIAE: Direttiva 2014/26/UE e scenari di riferimento</a:t>
            </a:r>
          </a:p>
        </p:txBody>
      </p:sp>
    </p:spTree>
    <p:extLst>
      <p:ext uri="{BB962C8B-B14F-4D97-AF65-F5344CB8AC3E}">
        <p14:creationId xmlns:p14="http://schemas.microsoft.com/office/powerpoint/2010/main" val="1390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10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pic>
        <p:nvPicPr>
          <p:cNvPr id="12" name="Picture 2" descr="Risultati immagini per bandiera europe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1434" y="1880171"/>
            <a:ext cx="1044000" cy="699589"/>
          </a:xfrm>
          <a:prstGeom prst="rect">
            <a:avLst/>
          </a:prstGeom>
          <a:noFill/>
        </p:spPr>
      </p:pic>
      <p:sp>
        <p:nvSpPr>
          <p:cNvPr id="30" name="CasellaDiTesto 29"/>
          <p:cNvSpPr txBox="1"/>
          <p:nvPr/>
        </p:nvSpPr>
        <p:spPr>
          <a:xfrm>
            <a:off x="573469" y="1929463"/>
            <a:ext cx="8864788" cy="58477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b="1" dirty="0" smtClean="0"/>
              <a:t>NEELIE KROES</a:t>
            </a:r>
            <a:r>
              <a:rPr lang="it-IT" sz="1600" dirty="0" smtClean="0"/>
              <a:t>: </a:t>
            </a:r>
            <a:r>
              <a:rPr lang="it-IT" sz="1600" dirty="0"/>
              <a:t>Settembre 2008, tavole rotonde avviate dal Commissario Europeo per la </a:t>
            </a:r>
            <a:r>
              <a:rPr lang="it-IT" sz="1600" dirty="0" smtClean="0"/>
              <a:t>Concorrenza:</a:t>
            </a:r>
            <a:r>
              <a:rPr lang="it-IT" sz="1600" dirty="0" smtClean="0">
                <a:latin typeface="Verdana"/>
                <a:cs typeface="Verdana"/>
              </a:rPr>
              <a:t> </a:t>
            </a:r>
            <a:endParaRPr lang="it-IT" sz="1600" dirty="0">
              <a:latin typeface="Verdana"/>
              <a:cs typeface="Verdana"/>
            </a:endParaRPr>
          </a:p>
        </p:txBody>
      </p:sp>
      <p:sp>
        <p:nvSpPr>
          <p:cNvPr id="31" name="CasellaDiTesto 8"/>
          <p:cNvSpPr txBox="1"/>
          <p:nvPr/>
        </p:nvSpPr>
        <p:spPr>
          <a:xfrm>
            <a:off x="573469" y="2865187"/>
            <a:ext cx="10935960" cy="2267287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45720" rIns="180000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i="1" dirty="0" smtClean="0">
                <a:solidFill>
                  <a:srgbClr val="00589A"/>
                </a:solidFill>
              </a:rPr>
              <a:t>“</a:t>
            </a:r>
            <a:r>
              <a:rPr lang="it-IT" sz="1600" i="1" dirty="0">
                <a:solidFill>
                  <a:srgbClr val="00589A"/>
                </a:solidFill>
              </a:rPr>
              <a:t>Abbiamo bisogno di creare un </a:t>
            </a:r>
            <a:r>
              <a:rPr lang="it-IT" sz="1600" i="1" dirty="0" smtClean="0">
                <a:solidFill>
                  <a:srgbClr val="00589A"/>
                </a:solidFill>
              </a:rPr>
              <a:t>singolo </a:t>
            </a:r>
            <a:r>
              <a:rPr lang="it-IT" sz="1600" i="1" dirty="0">
                <a:solidFill>
                  <a:srgbClr val="00589A"/>
                </a:solidFill>
              </a:rPr>
              <a:t>e globale libro mastro della proprietà e controllo della musica in tutto il </a:t>
            </a:r>
            <a:r>
              <a:rPr lang="it-IT" sz="1600" i="1" dirty="0" smtClean="0">
                <a:solidFill>
                  <a:srgbClr val="00589A"/>
                </a:solidFill>
              </a:rPr>
              <a:t>mondo”.</a:t>
            </a:r>
            <a:endParaRPr lang="it-IT" sz="1600" i="1" dirty="0">
              <a:solidFill>
                <a:srgbClr val="00589A"/>
              </a:solidFill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sz="1600" i="1" dirty="0">
              <a:solidFill>
                <a:srgbClr val="00589A"/>
              </a:solidFill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i="1" dirty="0">
                <a:solidFill>
                  <a:srgbClr val="00589A"/>
                </a:solidFill>
              </a:rPr>
              <a:t/>
            </a:r>
            <a:br>
              <a:rPr lang="it-IT" sz="1600" i="1" dirty="0">
                <a:solidFill>
                  <a:srgbClr val="00589A"/>
                </a:solidFill>
              </a:rPr>
            </a:br>
            <a:r>
              <a:rPr lang="it-IT" sz="1600" dirty="0"/>
              <a:t>Quello indicato dal Commissario </a:t>
            </a:r>
            <a:r>
              <a:rPr lang="it-IT" sz="1600" dirty="0" err="1"/>
              <a:t>Kroes</a:t>
            </a:r>
            <a:r>
              <a:rPr lang="it-IT" sz="1600" dirty="0"/>
              <a:t> era il cd. GRD (</a:t>
            </a:r>
            <a:r>
              <a:rPr lang="it-IT" sz="1600" b="1" dirty="0"/>
              <a:t>Global </a:t>
            </a:r>
            <a:r>
              <a:rPr lang="it-IT" sz="1600" b="1" dirty="0" err="1"/>
              <a:t>Repertoire</a:t>
            </a:r>
            <a:r>
              <a:rPr lang="it-IT" sz="1600" b="1" dirty="0"/>
              <a:t> Database</a:t>
            </a:r>
            <a:r>
              <a:rPr lang="it-IT" sz="1600" dirty="0"/>
              <a:t>). </a:t>
            </a:r>
            <a:r>
              <a:rPr lang="it-IT" sz="1600" dirty="0" smtClean="0"/>
              <a:t>Di esso si è a lungo discusso e ha anche avuto un primo avvio (ovviamente a livello di studio). E </a:t>
            </a:r>
            <a:r>
              <a:rPr lang="it-IT" sz="1600" dirty="0"/>
              <a:t>non era solo un database</a:t>
            </a:r>
            <a:r>
              <a:rPr lang="it-IT" sz="1600" dirty="0" smtClean="0"/>
              <a:t>.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sz="1600" dirty="0" smtClean="0"/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dirty="0" smtClean="0"/>
              <a:t>Doveva </a:t>
            </a:r>
            <a:r>
              <a:rPr lang="it-IT" sz="1600" dirty="0"/>
              <a:t>essere </a:t>
            </a:r>
            <a:r>
              <a:rPr lang="it-IT" sz="1600" b="1" dirty="0"/>
              <a:t>una unica società operante </a:t>
            </a:r>
            <a:r>
              <a:rPr lang="it-IT" sz="1600" b="1" dirty="0" smtClean="0"/>
              <a:t>in tutto il globo terrestre e </a:t>
            </a:r>
            <a:r>
              <a:rPr lang="it-IT" sz="1600" b="1" dirty="0"/>
              <a:t>sostanzialmente in grado di fare tutto: governare il repertorio, concedere le licenze, incassarne il compenso e ripartirlo</a:t>
            </a:r>
            <a:r>
              <a:rPr lang="it-IT" sz="1600" b="1" i="1" dirty="0"/>
              <a:t>.</a:t>
            </a:r>
          </a:p>
        </p:txBody>
      </p:sp>
      <p:sp>
        <p:nvSpPr>
          <p:cNvPr id="32" name="Ovale 31"/>
          <p:cNvSpPr/>
          <p:nvPr/>
        </p:nvSpPr>
        <p:spPr>
          <a:xfrm>
            <a:off x="3459295" y="2782942"/>
            <a:ext cx="782199" cy="503939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3" name="Ovale 32"/>
          <p:cNvSpPr/>
          <p:nvPr/>
        </p:nvSpPr>
        <p:spPr>
          <a:xfrm>
            <a:off x="2548748" y="4487763"/>
            <a:ext cx="1404000" cy="3960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5806177" y="4436577"/>
            <a:ext cx="1512000" cy="425152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866635" y="654453"/>
            <a:ext cx="381124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TERZO SPUNTO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RIFLESSIONE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8612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11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71825" y="6011528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77110" y="6022545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73469" y="1929463"/>
            <a:ext cx="8864788" cy="58477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b="1" dirty="0" smtClean="0"/>
              <a:t>US COPYRIGHT OFFICE</a:t>
            </a:r>
            <a:r>
              <a:rPr lang="it-IT" sz="1600" dirty="0" smtClean="0"/>
              <a:t>: </a:t>
            </a:r>
            <a:r>
              <a:rPr lang="it-IT" sz="1600" dirty="0"/>
              <a:t>Maria A. Pallante, </a:t>
            </a:r>
            <a:r>
              <a:rPr lang="it-IT" sz="1600" dirty="0" err="1"/>
              <a:t>Register</a:t>
            </a:r>
            <a:r>
              <a:rPr lang="it-IT" sz="1600" dirty="0"/>
              <a:t> of </a:t>
            </a:r>
            <a:r>
              <a:rPr lang="it-IT" sz="1600" dirty="0" err="1"/>
              <a:t>Copyrights</a:t>
            </a:r>
            <a:r>
              <a:rPr lang="it-IT" sz="1600" dirty="0"/>
              <a:t> del US Copyright Office, a proposito delle Linee Guida del US Copyright Office del febbraio 2015:</a:t>
            </a:r>
            <a:r>
              <a:rPr lang="it-IT" sz="1600" dirty="0">
                <a:latin typeface="Verdana"/>
                <a:cs typeface="Verdana"/>
              </a:rPr>
              <a:t> </a:t>
            </a:r>
          </a:p>
        </p:txBody>
      </p:sp>
      <p:pic>
        <p:nvPicPr>
          <p:cNvPr id="14" name="Picture 2" descr="http://images4.wikia.nocookie.net/__cb20120329055319/assassinscreed/it/images/e/e6/Bandiera-usa-stati-uni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1383" y="1814747"/>
            <a:ext cx="1044000" cy="6968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8"/>
          <p:cNvSpPr txBox="1"/>
          <p:nvPr/>
        </p:nvSpPr>
        <p:spPr>
          <a:xfrm>
            <a:off x="573469" y="2705738"/>
            <a:ext cx="10936800" cy="3365024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45720" rIns="180000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90487" algn="just">
              <a:spcBef>
                <a:spcPts val="200"/>
              </a:spcBef>
              <a:spcAft>
                <a:spcPts val="600"/>
              </a:spcAft>
            </a:pPr>
            <a:r>
              <a:rPr lang="it-IT" sz="1600" i="1" dirty="0" smtClean="0">
                <a:solidFill>
                  <a:srgbClr val="00589A"/>
                </a:solidFill>
              </a:rPr>
              <a:t>“Pochi potrebbero contestare che la musica è culturalmente essenziale ed economicamente importante per il mondo in cui viviamo.</a:t>
            </a:r>
          </a:p>
          <a:p>
            <a:pPr marL="90487" algn="just">
              <a:spcBef>
                <a:spcPts val="200"/>
              </a:spcBef>
              <a:spcAft>
                <a:spcPts val="600"/>
              </a:spcAft>
            </a:pPr>
            <a:r>
              <a:rPr lang="it-IT" sz="1600" i="1" dirty="0" smtClean="0">
                <a:solidFill>
                  <a:srgbClr val="00589A"/>
                </a:solidFill>
              </a:rPr>
              <a:t>Ma la realtà è che i creatori di musica (...) stanno sempre più facendo affari in un pantano legale.</a:t>
            </a:r>
          </a:p>
          <a:p>
            <a:pPr marL="90487" algn="just">
              <a:spcBef>
                <a:spcPts val="200"/>
              </a:spcBef>
              <a:spcAft>
                <a:spcPts val="600"/>
              </a:spcAft>
            </a:pPr>
            <a:r>
              <a:rPr lang="it-IT" sz="1600" i="1" dirty="0" smtClean="0">
                <a:solidFill>
                  <a:srgbClr val="00589A"/>
                </a:solidFill>
              </a:rPr>
              <a:t>Come chiarisce questo studio [le Linee Guida 2015], questo stato di cose non favorisce la legge sul copyright”.</a:t>
            </a:r>
          </a:p>
          <a:p>
            <a:pPr marL="90487" algn="just">
              <a:spcBef>
                <a:spcPts val="200"/>
              </a:spcBef>
              <a:spcAft>
                <a:spcPts val="600"/>
              </a:spcAft>
            </a:pPr>
            <a:endParaRPr lang="it-IT" sz="1600" i="1" dirty="0" smtClean="0">
              <a:solidFill>
                <a:srgbClr val="00589A"/>
              </a:solidFill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sz="1600" dirty="0" smtClean="0"/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sz="1600" b="1" dirty="0" smtClean="0">
              <a:solidFill>
                <a:srgbClr val="00589A"/>
              </a:solidFill>
              <a:cs typeface="Verdana"/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sz="1600" dirty="0" smtClean="0"/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dirty="0" smtClean="0"/>
              <a:t>Quella statunitense è forse la testimonianza più importante: hanno vissuto la liberalizzazione e </a:t>
            </a:r>
            <a:r>
              <a:rPr lang="it-IT" sz="1600" b="1" dirty="0" smtClean="0"/>
              <a:t>stanno tornando indietro </a:t>
            </a:r>
            <a:r>
              <a:rPr lang="it-IT" sz="1600" dirty="0" smtClean="0"/>
              <a:t>perché produce </a:t>
            </a:r>
            <a:r>
              <a:rPr lang="it-IT" sz="1600" b="1" dirty="0" smtClean="0"/>
              <a:t>disparità di trattamento </a:t>
            </a:r>
            <a:r>
              <a:rPr lang="it-IT" sz="1600" dirty="0" smtClean="0"/>
              <a:t>tra gli autori (e tra gli editori) e perché è di difficile gestione anche per gli utilizzatori</a:t>
            </a:r>
            <a:r>
              <a:rPr lang="it-IT" sz="1600" i="1" dirty="0" smtClean="0">
                <a:solidFill>
                  <a:srgbClr val="00589A"/>
                </a:solidFill>
              </a:rPr>
              <a:t>.</a:t>
            </a:r>
          </a:p>
        </p:txBody>
      </p:sp>
      <p:sp>
        <p:nvSpPr>
          <p:cNvPr id="16" name="Rounded Rectangle 3"/>
          <p:cNvSpPr/>
          <p:nvPr/>
        </p:nvSpPr>
        <p:spPr>
          <a:xfrm>
            <a:off x="550843" y="4072100"/>
            <a:ext cx="11013556" cy="116996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dirty="0" smtClean="0">
              <a:solidFill>
                <a:srgbClr val="1C1E13"/>
              </a:solidFill>
              <a:latin typeface="Verdana"/>
              <a:cs typeface="Verdana"/>
            </a:endParaRPr>
          </a:p>
          <a:p>
            <a:pPr algn="just"/>
            <a:r>
              <a:rPr lang="it-IT" sz="1600" dirty="0" smtClean="0">
                <a:solidFill>
                  <a:srgbClr val="1C1E13"/>
                </a:solidFill>
                <a:latin typeface="Verdana"/>
                <a:cs typeface="Verdana"/>
              </a:rPr>
              <a:t>Per questa ragione le </a:t>
            </a:r>
            <a:r>
              <a:rPr lang="it-IT" sz="1600" b="1" dirty="0" smtClean="0">
                <a:solidFill>
                  <a:srgbClr val="1C1E13"/>
                </a:solidFill>
                <a:latin typeface="Verdana"/>
                <a:cs typeface="Verdana"/>
              </a:rPr>
              <a:t>Linee guida  </a:t>
            </a:r>
            <a:r>
              <a:rPr lang="it-IT" sz="1600" b="1" dirty="0" smtClean="0">
                <a:solidFill>
                  <a:srgbClr val="1C1E13"/>
                </a:solidFill>
                <a:cs typeface="Verdana"/>
              </a:rPr>
              <a:t>U.S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. Copyright </a:t>
            </a:r>
            <a:r>
              <a:rPr lang="it-IT" sz="1600" b="1" dirty="0" smtClean="0">
                <a:solidFill>
                  <a:srgbClr val="1C1E13"/>
                </a:solidFill>
                <a:cs typeface="Verdana"/>
              </a:rPr>
              <a:t>Office (febbraio 2015)</a:t>
            </a:r>
            <a:r>
              <a:rPr lang="it-IT" sz="1600" dirty="0" smtClean="0">
                <a:solidFill>
                  <a:srgbClr val="1C1E13"/>
                </a:solidFill>
                <a:cs typeface="Verdana"/>
              </a:rPr>
              <a:t> chiedono al Governo: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it-IT" sz="1600" b="1" dirty="0" smtClean="0">
                <a:solidFill>
                  <a:srgbClr val="00589A"/>
                </a:solidFill>
                <a:cs typeface="Verdana"/>
              </a:rPr>
              <a:t> Aggregazione delle licenze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  <a:buFontTx/>
              <a:buChar char="-"/>
            </a:pPr>
            <a:r>
              <a:rPr lang="it-IT" sz="1600" b="1" dirty="0" smtClean="0">
                <a:solidFill>
                  <a:srgbClr val="00589A"/>
                </a:solidFill>
                <a:cs typeface="Verdana"/>
              </a:rPr>
              <a:t> Riduzione delle Società di </a:t>
            </a:r>
            <a:r>
              <a:rPr lang="it-IT" sz="1600" b="1" dirty="0" err="1" smtClean="0">
                <a:solidFill>
                  <a:srgbClr val="00589A"/>
                </a:solidFill>
                <a:cs typeface="Verdana"/>
              </a:rPr>
              <a:t>collecting</a:t>
            </a:r>
            <a:r>
              <a:rPr lang="it-IT" sz="1600" b="1" dirty="0" smtClean="0">
                <a:solidFill>
                  <a:srgbClr val="00589A"/>
                </a:solidFill>
                <a:cs typeface="Verdana"/>
              </a:rPr>
              <a:t>: meno </a:t>
            </a:r>
            <a:r>
              <a:rPr lang="it-IT" sz="1600" b="1" dirty="0" err="1" smtClean="0">
                <a:solidFill>
                  <a:srgbClr val="00589A"/>
                </a:solidFill>
                <a:cs typeface="Verdana"/>
              </a:rPr>
              <a:t>collecting</a:t>
            </a:r>
            <a:r>
              <a:rPr lang="it-IT" sz="1600" b="1" dirty="0" smtClean="0">
                <a:solidFill>
                  <a:srgbClr val="00589A"/>
                </a:solidFill>
                <a:cs typeface="Verdana"/>
              </a:rPr>
              <a:t> e più grandi</a:t>
            </a:r>
            <a:endParaRPr lang="it-IT" sz="1600" dirty="0" smtClean="0">
              <a:solidFill>
                <a:srgbClr val="1C1E13"/>
              </a:solidFill>
              <a:cs typeface="Verdana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6173119" y="2655430"/>
            <a:ext cx="1053946" cy="4320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9" name="Ovale 18"/>
          <p:cNvSpPr/>
          <p:nvPr/>
        </p:nvSpPr>
        <p:spPr>
          <a:xfrm>
            <a:off x="7967032" y="3248780"/>
            <a:ext cx="1482242" cy="4320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7744859" y="654453"/>
            <a:ext cx="3933022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QUARTO</a:t>
            </a:r>
            <a:r>
              <a:rPr kumimoji="0" lang="it-IT" sz="1800" b="1" i="0" u="none" strike="noStrike" kern="1200" cap="none" spc="0" normalizeH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RIFLESSIONE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05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ttangolo 181"/>
          <p:cNvSpPr/>
          <p:nvPr/>
        </p:nvSpPr>
        <p:spPr>
          <a:xfrm>
            <a:off x="1503688" y="5642249"/>
            <a:ext cx="4260589" cy="416590"/>
          </a:xfrm>
          <a:prstGeom prst="rect">
            <a:avLst/>
          </a:prstGeom>
          <a:solidFill>
            <a:srgbClr val="ECC2B6">
              <a:alpha val="4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12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71825" y="608864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99144" y="608864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69" name="Rounded Rectangle 3"/>
          <p:cNvSpPr/>
          <p:nvPr/>
        </p:nvSpPr>
        <p:spPr>
          <a:xfrm>
            <a:off x="573469" y="1793049"/>
            <a:ext cx="6086657" cy="278122"/>
          </a:xfrm>
          <a:prstGeom prst="roundRect">
            <a:avLst/>
          </a:prstGeom>
          <a:solidFill>
            <a:srgbClr val="6295D6">
              <a:alpha val="52000"/>
            </a:srgbClr>
          </a:solidFill>
          <a:ln>
            <a:solidFill>
              <a:srgbClr val="6295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1C1E13"/>
                </a:solidFill>
                <a:latin typeface="Verdana"/>
                <a:cs typeface="Verdana"/>
              </a:rPr>
              <a:t>Una Società di </a:t>
            </a:r>
            <a:r>
              <a:rPr lang="it-IT" sz="1600" b="1" dirty="0" err="1" smtClean="0">
                <a:solidFill>
                  <a:srgbClr val="1C1E13"/>
                </a:solidFill>
                <a:latin typeface="Verdana"/>
                <a:cs typeface="Verdana"/>
              </a:rPr>
              <a:t>Collecting</a:t>
            </a:r>
            <a:r>
              <a:rPr lang="it-IT" sz="1600" b="1" dirty="0" smtClean="0">
                <a:solidFill>
                  <a:srgbClr val="1C1E13"/>
                </a:solidFill>
                <a:latin typeface="Verdana"/>
                <a:cs typeface="Verdana"/>
              </a:rPr>
              <a:t> per Paese</a:t>
            </a:r>
            <a:endParaRPr lang="it-IT" sz="1600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pic>
        <p:nvPicPr>
          <p:cNvPr id="70" name="Picture 4" descr="Risultati immagini per mond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1930" y="1610220"/>
            <a:ext cx="1043999" cy="1044000"/>
          </a:xfrm>
          <a:prstGeom prst="rect">
            <a:avLst/>
          </a:prstGeom>
          <a:noFill/>
        </p:spPr>
      </p:pic>
      <p:sp>
        <p:nvSpPr>
          <p:cNvPr id="118" name="Rounded Rectangle 15"/>
          <p:cNvSpPr/>
          <p:nvPr/>
        </p:nvSpPr>
        <p:spPr>
          <a:xfrm>
            <a:off x="1449718" y="2212604"/>
            <a:ext cx="4260590" cy="2900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1C1E13"/>
                </a:solidFill>
                <a:latin typeface="Verdana"/>
                <a:cs typeface="Verdana"/>
              </a:rPr>
              <a:t>Repertorio musica</a:t>
            </a:r>
            <a:endParaRPr lang="it-IT" sz="1400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119" name="Rounded Rectangle 21"/>
          <p:cNvSpPr/>
          <p:nvPr/>
        </p:nvSpPr>
        <p:spPr>
          <a:xfrm>
            <a:off x="1449718" y="2548505"/>
            <a:ext cx="2040201" cy="3805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1C1E13"/>
                </a:solidFill>
                <a:latin typeface="Verdana"/>
                <a:cs typeface="Verdana"/>
              </a:rPr>
              <a:t>Esecuzione Musicale</a:t>
            </a:r>
          </a:p>
          <a:p>
            <a:pPr algn="ctr"/>
            <a:r>
              <a:rPr lang="it-IT" sz="1200" dirty="0" smtClean="0">
                <a:solidFill>
                  <a:srgbClr val="1C1E13"/>
                </a:solidFill>
                <a:latin typeface="Verdana"/>
                <a:cs typeface="Verdana"/>
              </a:rPr>
              <a:t>- DEM -</a:t>
            </a:r>
            <a:endParaRPr lang="it-IT" sz="1200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120" name="Rounded Rectangle 22"/>
          <p:cNvSpPr/>
          <p:nvPr/>
        </p:nvSpPr>
        <p:spPr>
          <a:xfrm>
            <a:off x="3658308" y="2548505"/>
            <a:ext cx="2051999" cy="38050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rgbClr val="1C1E13"/>
                </a:solidFill>
                <a:latin typeface="Verdana"/>
                <a:cs typeface="Verdana"/>
              </a:rPr>
              <a:t>Riproduzione Meccanica</a:t>
            </a:r>
          </a:p>
          <a:p>
            <a:pPr algn="ctr"/>
            <a:r>
              <a:rPr lang="it-IT" sz="1200" dirty="0" smtClean="0">
                <a:solidFill>
                  <a:srgbClr val="1C1E13"/>
                </a:solidFill>
                <a:latin typeface="Verdana"/>
                <a:cs typeface="Verdana"/>
              </a:rPr>
              <a:t>- DRM -</a:t>
            </a:r>
            <a:endParaRPr lang="it-IT" sz="1200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cxnSp>
        <p:nvCxnSpPr>
          <p:cNvPr id="121" name="Straight Connector 83"/>
          <p:cNvCxnSpPr/>
          <p:nvPr/>
        </p:nvCxnSpPr>
        <p:spPr>
          <a:xfrm flipV="1">
            <a:off x="3580013" y="3094263"/>
            <a:ext cx="577" cy="2880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97"/>
          <p:cNvCxnSpPr/>
          <p:nvPr/>
        </p:nvCxnSpPr>
        <p:spPr>
          <a:xfrm flipH="1">
            <a:off x="829849" y="4524466"/>
            <a:ext cx="48905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97"/>
          <p:cNvCxnSpPr/>
          <p:nvPr/>
        </p:nvCxnSpPr>
        <p:spPr>
          <a:xfrm flipH="1">
            <a:off x="829849" y="5045848"/>
            <a:ext cx="48905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97"/>
          <p:cNvCxnSpPr/>
          <p:nvPr/>
        </p:nvCxnSpPr>
        <p:spPr>
          <a:xfrm flipH="1">
            <a:off x="829849" y="5578247"/>
            <a:ext cx="48905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97"/>
          <p:cNvCxnSpPr/>
          <p:nvPr/>
        </p:nvCxnSpPr>
        <p:spPr>
          <a:xfrm flipH="1">
            <a:off x="829849" y="3992067"/>
            <a:ext cx="48905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ttangolo arrotondato 150"/>
          <p:cNvSpPr/>
          <p:nvPr/>
        </p:nvSpPr>
        <p:spPr>
          <a:xfrm>
            <a:off x="573469" y="2149211"/>
            <a:ext cx="6086656" cy="3997220"/>
          </a:xfrm>
          <a:prstGeom prst="roundRect">
            <a:avLst>
              <a:gd name="adj" fmla="val 1869"/>
            </a:avLst>
          </a:prstGeom>
          <a:noFill/>
          <a:ln w="28575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 smtClean="0">
              <a:solidFill>
                <a:srgbClr val="1C1E13"/>
              </a:solidFill>
              <a:latin typeface="Verdana"/>
              <a:cs typeface="Verdana"/>
            </a:endParaRPr>
          </a:p>
        </p:txBody>
      </p:sp>
      <p:cxnSp>
        <p:nvCxnSpPr>
          <p:cNvPr id="159" name="Straight Connector 97"/>
          <p:cNvCxnSpPr/>
          <p:nvPr/>
        </p:nvCxnSpPr>
        <p:spPr>
          <a:xfrm flipH="1">
            <a:off x="829849" y="3470685"/>
            <a:ext cx="48905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ttangolo arrotondato 159"/>
          <p:cNvSpPr/>
          <p:nvPr/>
        </p:nvSpPr>
        <p:spPr>
          <a:xfrm>
            <a:off x="7639516" y="2984094"/>
            <a:ext cx="3663792" cy="2461950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>
            <a:noAutofit/>
          </a:bodyPr>
          <a:lstStyle/>
          <a:p>
            <a:pPr marL="176213" indent="-176213">
              <a:spcBef>
                <a:spcPts val="1200"/>
              </a:spcBef>
              <a:buFont typeface="Arial"/>
              <a:buChar char="•"/>
            </a:pPr>
            <a:endParaRPr lang="it-IT" sz="1600" dirty="0" smtClean="0">
              <a:solidFill>
                <a:schemeClr val="tx1"/>
              </a:solidFill>
              <a:cs typeface="Verdana"/>
            </a:endParaRPr>
          </a:p>
          <a:p>
            <a:pPr marL="176213" indent="-176213">
              <a:spcBef>
                <a:spcPts val="1200"/>
              </a:spcBef>
              <a:buFont typeface="Arial"/>
              <a:buChar char="•"/>
            </a:pPr>
            <a:r>
              <a:rPr lang="it-IT" sz="1600" dirty="0" smtClean="0">
                <a:solidFill>
                  <a:schemeClr val="tx1"/>
                </a:solidFill>
                <a:cs typeface="Verdana"/>
              </a:rPr>
              <a:t>una sola Società di riferimento in tutti i paesi europei (e dove vi sono Società diverse, si tratta in realtà di società dello stesso gruppo)</a:t>
            </a:r>
          </a:p>
          <a:p>
            <a:pPr marL="176213" indent="-176213">
              <a:spcBef>
                <a:spcPts val="1200"/>
              </a:spcBef>
              <a:buFont typeface="Arial"/>
              <a:buChar char="•"/>
            </a:pPr>
            <a:r>
              <a:rPr lang="it-IT" sz="1600" dirty="0" smtClean="0">
                <a:solidFill>
                  <a:schemeClr val="tx1"/>
                </a:solidFill>
                <a:cs typeface="Verdana"/>
              </a:rPr>
              <a:t>anche gli USA segnano un netto cambio di direzione verso l’aggregazione delle due Società esistenti</a:t>
            </a:r>
          </a:p>
          <a:p>
            <a:pPr marL="176213" indent="-176213">
              <a:spcBef>
                <a:spcPts val="1200"/>
              </a:spcBef>
              <a:buFont typeface="Arial"/>
              <a:buChar char="•"/>
            </a:pPr>
            <a:endParaRPr lang="it-IT" sz="1600" dirty="0">
              <a:solidFill>
                <a:schemeClr val="tx1"/>
              </a:solidFill>
              <a:cs typeface="Verdana"/>
            </a:endParaRPr>
          </a:p>
        </p:txBody>
      </p:sp>
      <p:sp>
        <p:nvSpPr>
          <p:cNvPr id="161" name="Triangolo isoscele 160"/>
          <p:cNvSpPr/>
          <p:nvPr/>
        </p:nvSpPr>
        <p:spPr>
          <a:xfrm rot="16200000" flipV="1">
            <a:off x="6334575" y="4015380"/>
            <a:ext cx="1656184" cy="305065"/>
          </a:xfrm>
          <a:prstGeom prst="triangle">
            <a:avLst/>
          </a:prstGeom>
          <a:solidFill>
            <a:srgbClr val="00589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pic>
        <p:nvPicPr>
          <p:cNvPr id="162" name="Picture 6" descr="Ital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0" y="3030314"/>
            <a:ext cx="540915" cy="3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0" descr="Franc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0" y="3553864"/>
            <a:ext cx="540913" cy="3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2" descr="Spag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0" y="4077414"/>
            <a:ext cx="540913" cy="3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Germania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0" y="4600964"/>
            <a:ext cx="540000" cy="3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 descr="Regno Unito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0" y="5124514"/>
            <a:ext cx="540000" cy="3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2" descr="http://images4.wikia.nocookie.net/__cb20120329055319/assassinscreed/it/images/e/e6/Bandiera-usa-stati-uniti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290" y="5648062"/>
            <a:ext cx="539326" cy="36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8" descr="http://project.ulysses-network.eu/wp-content/uploads/2012/06/sace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513" y="3529714"/>
            <a:ext cx="908519" cy="4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4" descr="http://www.sdrm.fr/log_sdrm_o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392" y="3559868"/>
            <a:ext cx="919741" cy="35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20" descr="http://www.musicalizza.com/wp-content/uploads/2013/05/SGA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8594" y="4018144"/>
            <a:ext cx="748356" cy="4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0" descr="http://www.musicalizza.com/wp-content/uploads/2013/05/SGA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082" y="4018144"/>
            <a:ext cx="748356" cy="48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10" descr="http://musically.com/wp-content/uploads/2012/01/gem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4213" y="4584397"/>
            <a:ext cx="357119" cy="4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3" name="Picture 10" descr="http://musically.com/wp-content/uploads/2012/01/gem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701" y="4584397"/>
            <a:ext cx="357119" cy="4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22" descr="http://www.riotstories.co.uk/wp-content/uploads/2013/11/prs.gi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7044" y="5113071"/>
            <a:ext cx="591456" cy="4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1" descr="MCP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000" y1="47619" x2="75333" y2="46667"/>
                        <a14:foregroundMark x1="70000" y1="35238" x2="73333" y2="60000"/>
                        <a14:foregroundMark x1="30667" y1="13333" x2="35333" y2="8571"/>
                        <a14:foregroundMark x1="19333" y1="39048" x2="20000" y2="62857"/>
                        <a14:foregroundMark x1="20667" y1="62857" x2="29333" y2="84762"/>
                        <a14:foregroundMark x1="42667" y1="92381" x2="60667" y2="92381"/>
                        <a14:foregroundMark x1="63333" y1="89524" x2="76667" y2="76190"/>
                        <a14:foregroundMark x1="78667" y1="70476" x2="82667" y2="52381"/>
                        <a14:backgroundMark x1="8667" y1="20000" x2="23333" y2="12381"/>
                        <a14:backgroundMark x1="2000" y1="31429" x2="18000" y2="30476"/>
                        <a14:backgroundMark x1="26667" y1="13333" x2="37333" y2="3810"/>
                        <a14:backgroundMark x1="73333" y1="6667" x2="92000" y2="3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986" y="5045957"/>
            <a:ext cx="77659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49" descr="ASCAP &quot;We Create Music&quot;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75" b="-17492"/>
          <a:stretch/>
        </p:blipFill>
        <p:spPr bwMode="auto">
          <a:xfrm>
            <a:off x="2338656" y="5615009"/>
            <a:ext cx="717185" cy="1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51" descr="BMI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4979" y="5681722"/>
            <a:ext cx="322142" cy="36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53" descr="http://api.ning.com/files/zZ8ckFQED9bLAVdJnPWtR*1GmK7y5lWezR3Bp2UmexRwqoum9UDpdYepKJVHtRUGFMzjWpaWG1Bv9RpU-gd0GWCg1ihG8GGU/SESAClogo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980" y="5804307"/>
            <a:ext cx="713783" cy="15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57" descr="http://embassy730.com/wp-content/uploads/2014/01/HFA_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1193" y="5739981"/>
            <a:ext cx="512136" cy="27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0" name="Rounded Rectangle 115"/>
          <p:cNvSpPr/>
          <p:nvPr/>
        </p:nvSpPr>
        <p:spPr>
          <a:xfrm>
            <a:off x="1840559" y="3528337"/>
            <a:ext cx="3552964" cy="404933"/>
          </a:xfrm>
          <a:prstGeom prst="roundRect">
            <a:avLst/>
          </a:prstGeom>
          <a:noFill/>
          <a:ln w="19050">
            <a:solidFill>
              <a:srgbClr val="00589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81" name="Rounded Rectangle 115"/>
          <p:cNvSpPr/>
          <p:nvPr/>
        </p:nvSpPr>
        <p:spPr>
          <a:xfrm>
            <a:off x="1849738" y="5104403"/>
            <a:ext cx="3552964" cy="435498"/>
          </a:xfrm>
          <a:prstGeom prst="roundRect">
            <a:avLst/>
          </a:prstGeom>
          <a:noFill/>
          <a:ln w="19050">
            <a:solidFill>
              <a:srgbClr val="00589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83" name="Rounded Rectangle 115"/>
          <p:cNvSpPr/>
          <p:nvPr/>
        </p:nvSpPr>
        <p:spPr>
          <a:xfrm>
            <a:off x="2301415" y="5749264"/>
            <a:ext cx="2988000" cy="288000"/>
          </a:xfrm>
          <a:prstGeom prst="roundRect">
            <a:avLst/>
          </a:prstGeom>
          <a:noFill/>
          <a:ln w="19050">
            <a:solidFill>
              <a:srgbClr val="00589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84" name="Rettangolo 183"/>
          <p:cNvSpPr/>
          <p:nvPr/>
        </p:nvSpPr>
        <p:spPr>
          <a:xfrm>
            <a:off x="5490850" y="3529798"/>
            <a:ext cx="752860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200" b="1" i="1" dirty="0" smtClean="0">
                <a:solidFill>
                  <a:srgbClr val="336699"/>
                </a:solidFill>
                <a:cs typeface="Verdana"/>
              </a:rPr>
              <a:t>Stesso gruppo</a:t>
            </a:r>
          </a:p>
        </p:txBody>
      </p:sp>
      <p:sp>
        <p:nvSpPr>
          <p:cNvPr id="185" name="Rettangolo 184"/>
          <p:cNvSpPr/>
          <p:nvPr/>
        </p:nvSpPr>
        <p:spPr>
          <a:xfrm>
            <a:off x="5479833" y="5141998"/>
            <a:ext cx="752860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200" b="1" i="1" dirty="0" smtClean="0">
                <a:solidFill>
                  <a:srgbClr val="336699"/>
                </a:solidFill>
                <a:cs typeface="Verdana"/>
              </a:rPr>
              <a:t>Stesso gruppo</a:t>
            </a:r>
            <a:endParaRPr lang="it" sz="1200" b="1" dirty="0">
              <a:solidFill>
                <a:srgbClr val="336699"/>
              </a:solidFill>
            </a:endParaRPr>
          </a:p>
        </p:txBody>
      </p:sp>
      <p:sp>
        <p:nvSpPr>
          <p:cNvPr id="186" name="Rettangolo 185"/>
          <p:cNvSpPr/>
          <p:nvPr/>
        </p:nvSpPr>
        <p:spPr>
          <a:xfrm>
            <a:off x="5633629" y="5598116"/>
            <a:ext cx="75286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it-IT" sz="1200" b="1" i="1" dirty="0" err="1" smtClean="0">
                <a:solidFill>
                  <a:srgbClr val="336699"/>
                </a:solidFill>
                <a:cs typeface="Verdana"/>
              </a:rPr>
              <a:t>Hfa</a:t>
            </a:r>
            <a:r>
              <a:rPr lang="it-IT" sz="1200" b="1" i="1" dirty="0" smtClean="0">
                <a:solidFill>
                  <a:srgbClr val="336699"/>
                </a:solidFill>
                <a:cs typeface="Verdana"/>
              </a:rPr>
              <a:t> acquisita da </a:t>
            </a:r>
            <a:r>
              <a:rPr lang="it-IT" sz="1200" b="1" i="1" dirty="0" err="1" smtClean="0">
                <a:solidFill>
                  <a:srgbClr val="336699"/>
                </a:solidFill>
                <a:cs typeface="Verdana"/>
              </a:rPr>
              <a:t>Sesac</a:t>
            </a:r>
            <a:endParaRPr lang="it" sz="1200" b="1" dirty="0">
              <a:solidFill>
                <a:srgbClr val="336699"/>
              </a:solidFill>
            </a:endParaRPr>
          </a:p>
        </p:txBody>
      </p:sp>
      <p:sp>
        <p:nvSpPr>
          <p:cNvPr id="187" name="Ovale 186"/>
          <p:cNvSpPr/>
          <p:nvPr/>
        </p:nvSpPr>
        <p:spPr>
          <a:xfrm>
            <a:off x="7788925" y="3052349"/>
            <a:ext cx="916168" cy="463742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88" name="Ovale 187"/>
          <p:cNvSpPr/>
          <p:nvPr/>
        </p:nvSpPr>
        <p:spPr>
          <a:xfrm>
            <a:off x="7594527" y="4616066"/>
            <a:ext cx="3411324" cy="78061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189" name="Immagine 188" descr="LOGO_SIAE.jpg"/>
          <p:cNvPicPr>
            <a:picLocks noChangeAspect="1"/>
          </p:cNvPicPr>
          <p:nvPr/>
        </p:nvPicPr>
        <p:blipFill>
          <a:blip r:embed="rId22" cstate="print"/>
          <a:srcRect l="20972" t="38448" r="20970" b="37778"/>
          <a:stretch>
            <a:fillRect/>
          </a:stretch>
        </p:blipFill>
        <p:spPr bwMode="auto">
          <a:xfrm>
            <a:off x="2094465" y="2996742"/>
            <a:ext cx="72718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" name="Immagine 189" descr="LOGO_SIAE.jpg"/>
          <p:cNvPicPr>
            <a:picLocks noChangeAspect="1"/>
          </p:cNvPicPr>
          <p:nvPr/>
        </p:nvPicPr>
        <p:blipFill>
          <a:blip r:embed="rId22" cstate="print"/>
          <a:srcRect l="20972" t="38448" r="20970" b="37778"/>
          <a:stretch>
            <a:fillRect/>
          </a:stretch>
        </p:blipFill>
        <p:spPr bwMode="auto">
          <a:xfrm>
            <a:off x="4285849" y="2993687"/>
            <a:ext cx="72718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itolo 1"/>
          <p:cNvSpPr txBox="1">
            <a:spLocks/>
          </p:cNvSpPr>
          <p:nvPr/>
        </p:nvSpPr>
        <p:spPr>
          <a:xfrm>
            <a:off x="7866635" y="654453"/>
            <a:ext cx="381124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QUINTO SPUNTO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RIFLESSIONE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19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13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6044578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77110" y="605559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51435" y="1502550"/>
            <a:ext cx="11067095" cy="58477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sz="1600" b="1" dirty="0" smtClean="0"/>
              <a:t>GLI HUB INTERNAZIONALI</a:t>
            </a:r>
            <a:r>
              <a:rPr lang="it-IT" sz="1600" dirty="0" smtClean="0"/>
              <a:t>: la </a:t>
            </a:r>
            <a:r>
              <a:rPr lang="it-IT" sz="1600" dirty="0"/>
              <a:t>spinta all’</a:t>
            </a:r>
            <a:r>
              <a:rPr lang="it-IT" sz="1600" b="1" dirty="0"/>
              <a:t>aggregazione</a:t>
            </a:r>
            <a:r>
              <a:rPr lang="it-IT" sz="1600" dirty="0"/>
              <a:t> (vantaggio per gli </a:t>
            </a:r>
            <a:r>
              <a:rPr lang="it-IT" sz="1600" b="1" dirty="0" smtClean="0"/>
              <a:t>autori</a:t>
            </a:r>
            <a:r>
              <a:rPr lang="it-IT" sz="1600" dirty="0" smtClean="0"/>
              <a:t>/</a:t>
            </a:r>
            <a:r>
              <a:rPr lang="it-IT" sz="1600" dirty="0" err="1" smtClean="0"/>
              <a:t>One</a:t>
            </a:r>
            <a:r>
              <a:rPr lang="it-IT" sz="1600" dirty="0" smtClean="0"/>
              <a:t> </a:t>
            </a:r>
            <a:r>
              <a:rPr lang="it-IT" sz="1600" dirty="0"/>
              <a:t>Stop Shop per gli </a:t>
            </a:r>
            <a:r>
              <a:rPr lang="it-IT" sz="1600" b="1" dirty="0"/>
              <a:t>utilizzatori</a:t>
            </a:r>
            <a:r>
              <a:rPr lang="it-IT" sz="1600" dirty="0"/>
              <a:t>) è </a:t>
            </a:r>
            <a:r>
              <a:rPr lang="it-IT" sz="1600" b="1" dirty="0"/>
              <a:t>essenziale nel mondo digitale</a:t>
            </a:r>
            <a:r>
              <a:rPr lang="it-IT" sz="1600" dirty="0"/>
              <a:t>, che per sua natura è globale.</a:t>
            </a:r>
          </a:p>
        </p:txBody>
      </p:sp>
      <p:pic>
        <p:nvPicPr>
          <p:cNvPr id="50" name="Immagine 49" descr="BMI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209" y="3845105"/>
            <a:ext cx="688576" cy="715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37" y="2228111"/>
            <a:ext cx="1041761" cy="586788"/>
          </a:xfrm>
          <a:prstGeom prst="rect">
            <a:avLst/>
          </a:prstGeom>
        </p:spPr>
      </p:pic>
      <p:pic>
        <p:nvPicPr>
          <p:cNvPr id="52" name="Immagine 51" descr="https://upload.wikimedia.org/wikipedia/ru/6/68/Gema_logo.sv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4943" y="3741051"/>
            <a:ext cx="491409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magine 52" descr="http://static1.squarespace.com/static/533c33dae4b06376934d5305/t/5370cbe4e4b02a53040ac44f/1399901166452/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0619" y="3853665"/>
            <a:ext cx="720079" cy="58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1" y="3932751"/>
            <a:ext cx="972304" cy="469596"/>
          </a:xfrm>
          <a:prstGeom prst="rect">
            <a:avLst/>
          </a:prstGeom>
        </p:spPr>
      </p:pic>
      <p:pic>
        <p:nvPicPr>
          <p:cNvPr id="56" name="Immagine 55" descr="https://wm-services.sacem.fr/files/content/sites/sitar/files/theme/img/logo_sace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012" y="3917342"/>
            <a:ext cx="817639" cy="3864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0" descr="http://www.musicalizza.com/wp-content/uploads/2013/05/SGA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0501" y="3917342"/>
            <a:ext cx="669069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0" y="2364184"/>
            <a:ext cx="2867674" cy="538850"/>
          </a:xfrm>
          <a:prstGeom prst="rect">
            <a:avLst/>
          </a:prstGeom>
        </p:spPr>
      </p:pic>
      <p:cxnSp>
        <p:nvCxnSpPr>
          <p:cNvPr id="59" name="Connettore 1 58"/>
          <p:cNvCxnSpPr/>
          <p:nvPr/>
        </p:nvCxnSpPr>
        <p:spPr>
          <a:xfrm flipH="1" flipV="1">
            <a:off x="5321206" y="2274977"/>
            <a:ext cx="12646" cy="385200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3305811" y="3184116"/>
            <a:ext cx="750364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b="1" dirty="0" smtClean="0">
                <a:latin typeface="+mj-lt"/>
              </a:rPr>
              <a:t>2013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1985999" y="5298045"/>
            <a:ext cx="3117351" cy="7386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dirty="0" smtClean="0">
                <a:latin typeface="+mj-lt"/>
              </a:rPr>
              <a:t>Rilascio licenze, Aggregazione dei repertori, Portabilità dei servizi musicali.</a:t>
            </a:r>
          </a:p>
        </p:txBody>
      </p:sp>
      <p:sp>
        <p:nvSpPr>
          <p:cNvPr id="62" name="Rettangolo arrotondato 61"/>
          <p:cNvSpPr/>
          <p:nvPr/>
        </p:nvSpPr>
        <p:spPr>
          <a:xfrm>
            <a:off x="5681114" y="2671364"/>
            <a:ext cx="2766093" cy="231706"/>
          </a:xfrm>
          <a:prstGeom prst="roundRect">
            <a:avLst>
              <a:gd name="adj" fmla="val 28877"/>
            </a:avLst>
          </a:prstGeom>
          <a:solidFill>
            <a:schemeClr val="accent2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International Copyright Enterprise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6757123" y="3061924"/>
            <a:ext cx="684901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b="1" dirty="0" smtClean="0">
                <a:latin typeface="+mj-lt"/>
              </a:rPr>
              <a:t>2015</a:t>
            </a:r>
            <a:endParaRPr lang="it-IT" sz="1200" b="1" dirty="0" smtClean="0">
              <a:latin typeface="+mj-lt"/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6479401" y="2830348"/>
            <a:ext cx="2592289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endParaRPr lang="it-IT" sz="1200" dirty="0" smtClean="0">
              <a:latin typeface="+mj-lt"/>
            </a:endParaRPr>
          </a:p>
        </p:txBody>
      </p:sp>
      <p:sp>
        <p:nvSpPr>
          <p:cNvPr id="65" name="CasellaDiTesto 64"/>
          <p:cNvSpPr txBox="1"/>
          <p:nvPr/>
        </p:nvSpPr>
        <p:spPr>
          <a:xfrm>
            <a:off x="5686058" y="3382771"/>
            <a:ext cx="2963677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200" dirty="0" smtClean="0">
                <a:latin typeface="+mj-lt"/>
              </a:rPr>
              <a:t>(</a:t>
            </a:r>
            <a:r>
              <a:rPr lang="it-IT" sz="1200" dirty="0" smtClean="0">
                <a:solidFill>
                  <a:srgbClr val="333399"/>
                </a:solidFill>
                <a:latin typeface="+mj-lt"/>
              </a:rPr>
              <a:t>con l’avallo della Commissione Europea</a:t>
            </a:r>
            <a:r>
              <a:rPr lang="it-IT" sz="1200" dirty="0" smtClean="0">
                <a:latin typeface="+mj-lt"/>
              </a:rPr>
              <a:t>)</a:t>
            </a:r>
            <a:endParaRPr lang="it-IT" sz="1100" dirty="0" smtClean="0">
              <a:latin typeface="+mj-lt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5593144" y="4582014"/>
            <a:ext cx="3215431" cy="7386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dirty="0" err="1" smtClean="0">
                <a:latin typeface="+mj-lt"/>
              </a:rPr>
              <a:t>Buma</a:t>
            </a:r>
            <a:r>
              <a:rPr lang="it-IT" sz="1400" dirty="0" smtClean="0">
                <a:latin typeface="+mj-lt"/>
              </a:rPr>
              <a:t> </a:t>
            </a:r>
            <a:r>
              <a:rPr lang="it-IT" sz="1400" dirty="0" err="1">
                <a:latin typeface="+mj-lt"/>
              </a:rPr>
              <a:t>S</a:t>
            </a:r>
            <a:r>
              <a:rPr lang="it-IT" sz="1400" dirty="0" err="1" smtClean="0">
                <a:latin typeface="+mj-lt"/>
              </a:rPr>
              <a:t>temra</a:t>
            </a:r>
            <a:r>
              <a:rPr lang="it-IT" sz="1400" dirty="0" smtClean="0">
                <a:latin typeface="+mj-lt"/>
              </a:rPr>
              <a:t> (Olanda), KODA (Danimarca), TEOSTO (Finlandia), TONO (Norvegia) 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5593144" y="5298045"/>
            <a:ext cx="3275301" cy="7386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dirty="0" smtClean="0">
                <a:latin typeface="+mj-lt"/>
              </a:rPr>
              <a:t>Rilascio licenze, Documentazione, Fatturazione, Aggregazione dei repertori, Controllo del mercato online.</a:t>
            </a:r>
          </a:p>
        </p:txBody>
      </p:sp>
      <p:cxnSp>
        <p:nvCxnSpPr>
          <p:cNvPr id="68" name="Connettore 1 67"/>
          <p:cNvCxnSpPr/>
          <p:nvPr/>
        </p:nvCxnSpPr>
        <p:spPr>
          <a:xfrm flipV="1">
            <a:off x="1830669" y="2274977"/>
            <a:ext cx="0" cy="385200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>
            <a:off x="682650" y="3041593"/>
            <a:ext cx="10836000" cy="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CasellaDiTesto 72"/>
          <p:cNvSpPr txBox="1"/>
          <p:nvPr/>
        </p:nvSpPr>
        <p:spPr>
          <a:xfrm>
            <a:off x="1986000" y="4582014"/>
            <a:ext cx="3137319" cy="7386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dirty="0" err="1" smtClean="0">
                <a:latin typeface="+mj-lt"/>
              </a:rPr>
              <a:t>Artjsius</a:t>
            </a:r>
            <a:r>
              <a:rPr lang="it-IT" sz="1400" dirty="0" smtClean="0">
                <a:latin typeface="+mj-lt"/>
              </a:rPr>
              <a:t> (Ungheria), SABAM (Belgio), SUISA (Svizzera), SPA(Portogallo)</a:t>
            </a:r>
          </a:p>
        </p:txBody>
      </p:sp>
      <p:cxnSp>
        <p:nvCxnSpPr>
          <p:cNvPr id="74" name="Connettore 1 73"/>
          <p:cNvCxnSpPr/>
          <p:nvPr/>
        </p:nvCxnSpPr>
        <p:spPr>
          <a:xfrm flipV="1">
            <a:off x="8814986" y="2252942"/>
            <a:ext cx="0" cy="385200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asellaDiTesto 74"/>
          <p:cNvSpPr txBox="1"/>
          <p:nvPr/>
        </p:nvSpPr>
        <p:spPr>
          <a:xfrm>
            <a:off x="9937981" y="3184116"/>
            <a:ext cx="666896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b="1" dirty="0" smtClean="0">
                <a:latin typeface="+mj-lt"/>
              </a:rPr>
              <a:t>2014</a:t>
            </a:r>
          </a:p>
        </p:txBody>
      </p:sp>
      <p:pic>
        <p:nvPicPr>
          <p:cNvPr id="76" name="Immagine 7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172" y="2294212"/>
            <a:ext cx="2296718" cy="639754"/>
          </a:xfrm>
          <a:prstGeom prst="rect">
            <a:avLst/>
          </a:prstGeom>
        </p:spPr>
      </p:pic>
      <p:pic>
        <p:nvPicPr>
          <p:cNvPr id="77" name="Immagine 76" descr="SOCAN logo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869" y="3899700"/>
            <a:ext cx="754668" cy="551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Immagine 77" descr="ASCAP logo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206"/>
          <a:stretch/>
        </p:blipFill>
        <p:spPr bwMode="auto">
          <a:xfrm>
            <a:off x="10532198" y="3899700"/>
            <a:ext cx="976759" cy="62589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CasellaDiTesto 78"/>
          <p:cNvSpPr txBox="1"/>
          <p:nvPr/>
        </p:nvSpPr>
        <p:spPr>
          <a:xfrm>
            <a:off x="9017130" y="5298045"/>
            <a:ext cx="2662836" cy="7386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dirty="0" smtClean="0">
                <a:latin typeface="+mj-lt"/>
              </a:rPr>
              <a:t>Database delle opere musicali come unico punto di accesso per le licenze musicali USA.</a:t>
            </a:r>
          </a:p>
        </p:txBody>
      </p:sp>
      <p:pic>
        <p:nvPicPr>
          <p:cNvPr id="82" name="Immagine 81" descr="LOGO_SIAE.jpg"/>
          <p:cNvPicPr>
            <a:picLocks noChangeAspect="1"/>
          </p:cNvPicPr>
          <p:nvPr/>
        </p:nvPicPr>
        <p:blipFill>
          <a:blip r:embed="rId15" cstate="print"/>
          <a:srcRect l="20972" t="38448" r="20970" b="37778"/>
          <a:stretch>
            <a:fillRect/>
          </a:stretch>
        </p:blipFill>
        <p:spPr bwMode="auto">
          <a:xfrm>
            <a:off x="2149544" y="3891339"/>
            <a:ext cx="727189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CasellaDiTesto 82"/>
          <p:cNvSpPr txBox="1"/>
          <p:nvPr/>
        </p:nvSpPr>
        <p:spPr>
          <a:xfrm>
            <a:off x="729955" y="3121161"/>
            <a:ext cx="988698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it-IT" sz="1400" dirty="0" smtClean="0">
                <a:latin typeface="+mj-lt"/>
              </a:rPr>
              <a:t>Costituita nel</a:t>
            </a:r>
          </a:p>
        </p:txBody>
      </p:sp>
      <p:sp>
        <p:nvSpPr>
          <p:cNvPr id="84" name="CasellaDiTesto 83"/>
          <p:cNvSpPr txBox="1"/>
          <p:nvPr/>
        </p:nvSpPr>
        <p:spPr>
          <a:xfrm>
            <a:off x="705331" y="4009846"/>
            <a:ext cx="1069840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dirty="0" smtClean="0">
                <a:latin typeface="+mj-lt"/>
              </a:rPr>
              <a:t>Fondatori</a:t>
            </a:r>
          </a:p>
        </p:txBody>
      </p:sp>
      <p:sp>
        <p:nvSpPr>
          <p:cNvPr id="85" name="CasellaDiTesto 84"/>
          <p:cNvSpPr txBox="1"/>
          <p:nvPr/>
        </p:nvSpPr>
        <p:spPr>
          <a:xfrm>
            <a:off x="729955" y="4637617"/>
            <a:ext cx="1008114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it-IT" sz="1400" dirty="0" smtClean="0">
                <a:latin typeface="+mj-lt"/>
              </a:rPr>
              <a:t>Aderenti successivi</a:t>
            </a:r>
          </a:p>
        </p:txBody>
      </p:sp>
      <p:sp>
        <p:nvSpPr>
          <p:cNvPr id="86" name="CasellaDiTesto 85"/>
          <p:cNvSpPr txBox="1"/>
          <p:nvPr/>
        </p:nvSpPr>
        <p:spPr>
          <a:xfrm>
            <a:off x="729955" y="5508276"/>
            <a:ext cx="941678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it-IT" sz="1400" dirty="0" smtClean="0">
                <a:latin typeface="+mj-lt"/>
              </a:rPr>
              <a:t>Funzione</a:t>
            </a:r>
          </a:p>
        </p:txBody>
      </p:sp>
      <p:cxnSp>
        <p:nvCxnSpPr>
          <p:cNvPr id="88" name="Connettore 1 87"/>
          <p:cNvCxnSpPr/>
          <p:nvPr/>
        </p:nvCxnSpPr>
        <p:spPr>
          <a:xfrm>
            <a:off x="680812" y="3700769"/>
            <a:ext cx="10836000" cy="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ttore 1 88"/>
          <p:cNvCxnSpPr/>
          <p:nvPr/>
        </p:nvCxnSpPr>
        <p:spPr>
          <a:xfrm>
            <a:off x="680812" y="4527034"/>
            <a:ext cx="10836000" cy="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ttore 1 89"/>
          <p:cNvCxnSpPr/>
          <p:nvPr/>
        </p:nvCxnSpPr>
        <p:spPr>
          <a:xfrm>
            <a:off x="680813" y="5287200"/>
            <a:ext cx="10836000" cy="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itolo 1"/>
          <p:cNvSpPr txBox="1">
            <a:spLocks/>
          </p:cNvSpPr>
          <p:nvPr/>
        </p:nvSpPr>
        <p:spPr>
          <a:xfrm>
            <a:off x="7866635" y="654453"/>
            <a:ext cx="381124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SESTO SPUNTO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RIFLESSIONE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77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14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51435" y="1378576"/>
            <a:ext cx="11067095" cy="30162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dirty="0"/>
              <a:t>Quale conclusione </a:t>
            </a:r>
            <a:r>
              <a:rPr lang="it-IT" dirty="0" smtClean="0"/>
              <a:t>trarre? Una </a:t>
            </a:r>
            <a:r>
              <a:rPr lang="it-IT" dirty="0"/>
              <a:t>e semplice: </a:t>
            </a:r>
            <a:r>
              <a:rPr lang="it-IT" dirty="0" smtClean="0"/>
              <a:t>nessuno intende sostenere che il principio della concorrenza non abbia portato progresso. Ma esistono le eccezioni. E lo sguardo d’insieme deve tenere conto delle caratteristiche del mercato che si vuole regolare</a:t>
            </a:r>
            <a:r>
              <a:rPr lang="it-IT" b="1" dirty="0" smtClean="0">
                <a:solidFill>
                  <a:srgbClr val="00589A"/>
                </a:solidFill>
              </a:rPr>
              <a:t>.</a:t>
            </a:r>
          </a:p>
          <a:p>
            <a:pPr algn="just"/>
            <a:endParaRPr lang="it-IT" sz="1400" dirty="0" smtClean="0"/>
          </a:p>
          <a:p>
            <a:pPr algn="ctr"/>
            <a:r>
              <a:rPr lang="it-IT" b="1" dirty="0" smtClean="0">
                <a:solidFill>
                  <a:srgbClr val="00589A"/>
                </a:solidFill>
              </a:rPr>
              <a:t>Il mondo del diritto d’autore (per le proprie caratteristiche)</a:t>
            </a:r>
          </a:p>
          <a:p>
            <a:pPr algn="ctr"/>
            <a:r>
              <a:rPr lang="it-IT" b="1" dirty="0" smtClean="0">
                <a:solidFill>
                  <a:srgbClr val="00589A"/>
                </a:solidFill>
              </a:rPr>
              <a:t>va verso la logica delle aggregazioni. Non verso la polverizzazione dei repertori.</a:t>
            </a:r>
            <a:endParaRPr lang="it-IT" dirty="0" smtClean="0"/>
          </a:p>
          <a:p>
            <a:pPr algn="just"/>
            <a:endParaRPr lang="it-IT" sz="1600" dirty="0"/>
          </a:p>
          <a:p>
            <a:pPr algn="just"/>
            <a:r>
              <a:rPr lang="it-IT" dirty="0"/>
              <a:t>Proprio la </a:t>
            </a:r>
            <a:r>
              <a:rPr lang="it-IT" b="1" dirty="0"/>
              <a:t>gestione centralizzata dei repertori</a:t>
            </a:r>
            <a:r>
              <a:rPr lang="it-IT" dirty="0"/>
              <a:t> complessi garantisce agli aventi diritto una </a:t>
            </a:r>
            <a:r>
              <a:rPr lang="it-IT" b="1" dirty="0"/>
              <a:t>tutela più efficace e in realtà aiuta gli utilizzatori (</a:t>
            </a:r>
            <a:r>
              <a:rPr lang="it-IT" b="1" i="1" dirty="0" err="1"/>
              <a:t>One</a:t>
            </a:r>
            <a:r>
              <a:rPr lang="it-IT" b="1" i="1" dirty="0"/>
              <a:t> Stop Shop</a:t>
            </a:r>
            <a:r>
              <a:rPr lang="it-IT" b="1" dirty="0" smtClean="0"/>
              <a:t>).</a:t>
            </a:r>
          </a:p>
          <a:p>
            <a:pPr algn="just"/>
            <a:endParaRPr lang="it-IT" b="1" dirty="0"/>
          </a:p>
          <a:p>
            <a:pPr algn="just"/>
            <a:endParaRPr lang="it-IT" sz="16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866635" y="654453"/>
            <a:ext cx="381124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UNA PRIMA CONCLUSIONE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3894" y="4032173"/>
            <a:ext cx="11133787" cy="175432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00589A"/>
                </a:solidFill>
              </a:rPr>
              <a:t>Attenzione perché in Europa e nel Mondo si pesa per il repertorio. Più conta il repertorio del quale fai parte e più sei remunerato dalle licenze </a:t>
            </a:r>
            <a:r>
              <a:rPr lang="it-IT" b="1" dirty="0" err="1" smtClean="0">
                <a:solidFill>
                  <a:srgbClr val="00589A"/>
                </a:solidFill>
              </a:rPr>
              <a:t>multiterritoriali</a:t>
            </a:r>
            <a:r>
              <a:rPr lang="it-IT" b="1" dirty="0" smtClean="0">
                <a:solidFill>
                  <a:srgbClr val="00589A"/>
                </a:solidFill>
              </a:rPr>
              <a:t>. Più conta il repertorio del quale fai parte e più sei in grado di negoziare con i grandi player.</a:t>
            </a:r>
            <a:endParaRPr lang="it-IT" b="1" dirty="0" smtClean="0">
              <a:solidFill>
                <a:srgbClr val="333399"/>
              </a:solidFill>
            </a:endParaRPr>
          </a:p>
          <a:p>
            <a:pPr algn="just"/>
            <a:endParaRPr lang="it-IT" b="1" dirty="0" smtClean="0">
              <a:solidFill>
                <a:srgbClr val="333399"/>
              </a:solidFill>
            </a:endParaRPr>
          </a:p>
          <a:p>
            <a:pPr algn="just"/>
            <a:r>
              <a:rPr lang="it-IT" dirty="0" smtClean="0"/>
              <a:t>E </a:t>
            </a:r>
            <a:r>
              <a:rPr lang="it-IT" dirty="0"/>
              <a:t>l’arrivo della portabilità dei contenuti aumenterà il peso del repertorio. Polverizzare il repertorio Italiano significa voler contare meno come Italia  e come autori ed editori </a:t>
            </a:r>
            <a:r>
              <a:rPr lang="it-IT" dirty="0" smtClean="0"/>
              <a:t>Italiani. </a:t>
            </a:r>
            <a:endParaRPr lang="it-IT" dirty="0">
              <a:solidFill>
                <a:srgbClr val="333399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529401" y="1355074"/>
            <a:ext cx="11088000" cy="4608000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562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15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51435" y="1521796"/>
            <a:ext cx="11067095" cy="452431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b="1" dirty="0" smtClean="0"/>
              <a:t>E </a:t>
            </a:r>
            <a:r>
              <a:rPr lang="it-IT" b="1" dirty="0"/>
              <a:t>la Direttiva</a:t>
            </a:r>
            <a:r>
              <a:rPr lang="it-IT" b="1" dirty="0" smtClean="0"/>
              <a:t>?</a:t>
            </a:r>
            <a:endParaRPr lang="it-IT" dirty="0" smtClean="0"/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Anche </a:t>
            </a:r>
            <a:r>
              <a:rPr lang="it-IT" b="1" dirty="0"/>
              <a:t>la Direttiva </a:t>
            </a:r>
            <a:r>
              <a:rPr lang="it-IT" b="1" dirty="0" smtClean="0"/>
              <a:t>2014/26/UE indica </a:t>
            </a:r>
            <a:r>
              <a:rPr lang="it-IT" b="1" dirty="0"/>
              <a:t>la via dell’aggregazione di repertori</a:t>
            </a:r>
            <a:r>
              <a:rPr lang="it-IT" dirty="0"/>
              <a:t> attraverso lo strumento delle licenze </a:t>
            </a:r>
            <a:r>
              <a:rPr lang="it-IT" dirty="0" err="1"/>
              <a:t>multiterritoriali</a:t>
            </a:r>
            <a:r>
              <a:rPr lang="it-IT" dirty="0"/>
              <a:t> rilasciate da </a:t>
            </a:r>
            <a:r>
              <a:rPr lang="it-IT" b="1" dirty="0"/>
              <a:t>soggetti </a:t>
            </a:r>
            <a:r>
              <a:rPr lang="it-IT" b="1" dirty="0" smtClean="0"/>
              <a:t>unici o aggregati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Del resto, la stessa </a:t>
            </a:r>
            <a:r>
              <a:rPr lang="it-IT" b="1" dirty="0" smtClean="0">
                <a:solidFill>
                  <a:srgbClr val="00589A"/>
                </a:solidFill>
              </a:rPr>
              <a:t>Corte di Giustizia europea </a:t>
            </a:r>
            <a:r>
              <a:rPr lang="it-IT" dirty="0" smtClean="0"/>
              <a:t>(</a:t>
            </a:r>
            <a:r>
              <a:rPr lang="it-IT" dirty="0"/>
              <a:t>sentenza del 27 febbraio 2014 nella causa C-351/12 OSA), </a:t>
            </a:r>
            <a:r>
              <a:rPr lang="it-IT" dirty="0" smtClean="0"/>
              <a:t>ha </a:t>
            </a:r>
            <a:r>
              <a:rPr lang="it-IT" dirty="0"/>
              <a:t>confermato </a:t>
            </a:r>
            <a:r>
              <a:rPr lang="it-IT" dirty="0" smtClean="0"/>
              <a:t>– anche a valle dell’introduzione della Direttiva – </a:t>
            </a:r>
            <a:r>
              <a:rPr lang="it-IT" b="1" dirty="0" smtClean="0">
                <a:solidFill>
                  <a:srgbClr val="00589A"/>
                </a:solidFill>
              </a:rPr>
              <a:t>la legittimità della scelta di uno Stato membro di attribuire ad una società di gestione collettiva l’esclusiva dell’intermediazione dei diritti d’autore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La Corte di Giustizia ha anzi chiarito (o se preferite ribadito) che: </a:t>
            </a:r>
            <a:r>
              <a:rPr lang="it-IT" b="1" i="1" dirty="0" smtClean="0">
                <a:solidFill>
                  <a:srgbClr val="00589A"/>
                </a:solidFill>
              </a:rPr>
              <a:t>“una normativa … che … accordi a un ente di gestione … un monopolio nel territorio dello Stato membro interessato, deve essere considerata come finalizzata a tutelare i diritti di proprietà intellettuale, dato che essa è idonea a consentire una gestione efficace di tali diritti nonché un controllo efficace del loro rispetto su tale territorio”</a:t>
            </a:r>
            <a:r>
              <a:rPr lang="it-IT" b="1" dirty="0" smtClean="0">
                <a:solidFill>
                  <a:srgbClr val="00589A"/>
                </a:solidFill>
              </a:rPr>
              <a:t> </a:t>
            </a:r>
            <a:r>
              <a:rPr lang="it-IT" dirty="0" smtClean="0"/>
              <a:t>(par. 72). </a:t>
            </a:r>
          </a:p>
          <a:p>
            <a:pPr algn="just"/>
            <a:endParaRPr lang="it-IT" b="1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612655" y="654453"/>
            <a:ext cx="406522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(Segue) UNA PRIMA CONCLUSIONE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07366" y="1388125"/>
            <a:ext cx="11196000" cy="4557301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562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16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71825" y="6066612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6077629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51435" y="1344058"/>
            <a:ext cx="11067095" cy="4955203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sz="1600" dirty="0" smtClean="0"/>
              <a:t>Ed è utile evitare una </a:t>
            </a:r>
            <a:r>
              <a:rPr lang="it-IT" sz="1600" b="1" dirty="0" smtClean="0">
                <a:solidFill>
                  <a:srgbClr val="00589A"/>
                </a:solidFill>
              </a:rPr>
              <a:t>possibile confusione</a:t>
            </a:r>
            <a:r>
              <a:rPr lang="it-IT" sz="1600" dirty="0" smtClean="0"/>
              <a:t>: una cosa è parlare di </a:t>
            </a:r>
            <a:r>
              <a:rPr lang="it-IT" sz="1600" b="1" dirty="0" smtClean="0">
                <a:solidFill>
                  <a:srgbClr val="00589A"/>
                </a:solidFill>
              </a:rPr>
              <a:t>ORGANISMI </a:t>
            </a:r>
            <a:r>
              <a:rPr lang="it-IT" sz="1600" b="1" dirty="0" err="1" smtClean="0">
                <a:solidFill>
                  <a:srgbClr val="00589A"/>
                </a:solidFill>
              </a:rPr>
              <a:t>DI</a:t>
            </a:r>
            <a:r>
              <a:rPr lang="it-IT" sz="1600" b="1" dirty="0" smtClean="0">
                <a:solidFill>
                  <a:srgbClr val="00589A"/>
                </a:solidFill>
              </a:rPr>
              <a:t> GESTIONE COLLETTIVA come la SIAE, la SACEM, la GEMA , la PRS e simili (senza scopo di lucro e detenuti dai titolari dei diritti d’autore) </a:t>
            </a:r>
            <a:r>
              <a:rPr lang="it-IT" sz="1600" dirty="0" smtClean="0"/>
              <a:t>e altra cosa è parlare di </a:t>
            </a:r>
            <a:r>
              <a:rPr lang="it-IT" sz="1600" b="1" dirty="0" smtClean="0">
                <a:solidFill>
                  <a:srgbClr val="00589A"/>
                </a:solidFill>
              </a:rPr>
              <a:t>ENTITA’ </a:t>
            </a:r>
            <a:r>
              <a:rPr lang="it-IT" sz="1600" b="1" dirty="0" err="1" smtClean="0">
                <a:solidFill>
                  <a:srgbClr val="00589A"/>
                </a:solidFill>
              </a:rPr>
              <a:t>DI</a:t>
            </a:r>
            <a:r>
              <a:rPr lang="it-IT" sz="1600" b="1" dirty="0" smtClean="0">
                <a:solidFill>
                  <a:srgbClr val="00589A"/>
                </a:solidFill>
              </a:rPr>
              <a:t> GESTIONE INDIPENDENTE (con fini di lucro e non detenuti nemmeno in parte da titolari dei diritti d’autore)</a:t>
            </a:r>
            <a:r>
              <a:rPr lang="it-IT" sz="1600" dirty="0" smtClean="0"/>
              <a:t>.</a:t>
            </a:r>
          </a:p>
          <a:p>
            <a:pPr algn="just"/>
            <a:endParaRPr lang="it-IT" sz="1600" dirty="0" smtClean="0"/>
          </a:p>
          <a:p>
            <a:pPr algn="just">
              <a:spcAft>
                <a:spcPts val="600"/>
              </a:spcAft>
            </a:pPr>
            <a:r>
              <a:rPr lang="it-IT" sz="1600" dirty="0" smtClean="0"/>
              <a:t>La distinzione è centrale. </a:t>
            </a:r>
            <a:r>
              <a:rPr lang="it-IT" sz="1600" dirty="0" smtClean="0">
                <a:solidFill>
                  <a:srgbClr val="FF0000"/>
                </a:solidFill>
              </a:rPr>
              <a:t>Come precisa l’art. 2 della Direttiva (Ambito di applicazione), alle </a:t>
            </a:r>
            <a:r>
              <a:rPr lang="it-IT" sz="1600" b="1" dirty="0" smtClean="0">
                <a:solidFill>
                  <a:srgbClr val="FF0000"/>
                </a:solidFill>
              </a:rPr>
              <a:t>ENTITA’ </a:t>
            </a:r>
            <a:r>
              <a:rPr lang="it-IT" sz="1600" b="1" dirty="0" err="1" smtClean="0">
                <a:solidFill>
                  <a:srgbClr val="FF0000"/>
                </a:solidFill>
              </a:rPr>
              <a:t>DI</a:t>
            </a:r>
            <a:r>
              <a:rPr lang="it-IT" sz="1600" b="1" dirty="0" smtClean="0">
                <a:solidFill>
                  <a:srgbClr val="FF0000"/>
                </a:solidFill>
              </a:rPr>
              <a:t> GESTIONE INDIPENDENTE</a:t>
            </a:r>
            <a:r>
              <a:rPr lang="it-IT" sz="1600" dirty="0" smtClean="0">
                <a:solidFill>
                  <a:srgbClr val="FF0000"/>
                </a:solidFill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</a:rPr>
              <a:t>non si applicano </a:t>
            </a:r>
            <a:r>
              <a:rPr lang="it-IT" sz="1600" dirty="0" smtClean="0">
                <a:solidFill>
                  <a:srgbClr val="FF0000"/>
                </a:solidFill>
              </a:rPr>
              <a:t>(tra gli altri):</a:t>
            </a:r>
          </a:p>
          <a:p>
            <a:pPr algn="just">
              <a:spcAft>
                <a:spcPts val="600"/>
              </a:spcAft>
            </a:pPr>
            <a:r>
              <a:rPr lang="it-IT" sz="1600" dirty="0" smtClean="0"/>
              <a:t>-  né </a:t>
            </a:r>
            <a:r>
              <a:rPr lang="it-IT" sz="1600" b="1" dirty="0" smtClean="0"/>
              <a:t>l’art. 4 </a:t>
            </a:r>
            <a:r>
              <a:rPr lang="it-IT" sz="1600" dirty="0" smtClean="0"/>
              <a:t>sull’agire nell’interesse dei titolari dei diritti: </a:t>
            </a:r>
            <a:r>
              <a:rPr lang="it-IT" sz="1600" b="1" dirty="0" smtClean="0"/>
              <a:t>NON gli è richiesto</a:t>
            </a:r>
            <a:r>
              <a:rPr lang="it-IT" sz="1600" dirty="0" smtClean="0"/>
              <a:t>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it-IT" sz="1600" dirty="0" smtClean="0"/>
              <a:t>  né </a:t>
            </a:r>
            <a:r>
              <a:rPr lang="it-IT" sz="1600" b="1" dirty="0" smtClean="0"/>
              <a:t>l’art. 5 </a:t>
            </a:r>
            <a:r>
              <a:rPr lang="it-IT" sz="1600" dirty="0" smtClean="0"/>
              <a:t>sulla libertà di scelta dei titolari dei diritti: </a:t>
            </a:r>
            <a:r>
              <a:rPr lang="it-IT" sz="1600" b="1" dirty="0" smtClean="0"/>
              <a:t>NON li può riguardare perché la scelta (che, per inciso, secondo l’art. 5 ha dimensione comunitaria e non nazionale) è solo TRA  Organismi di Gestione Collettiva</a:t>
            </a:r>
            <a:r>
              <a:rPr lang="it-IT" sz="1600" dirty="0" smtClean="0"/>
              <a:t>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it-IT" sz="1600" dirty="0" smtClean="0"/>
              <a:t>  né </a:t>
            </a:r>
            <a:r>
              <a:rPr lang="it-IT" sz="1600" b="1" dirty="0" smtClean="0"/>
              <a:t>l’art. 11</a:t>
            </a:r>
            <a:r>
              <a:rPr lang="it-IT" sz="1600" dirty="0" smtClean="0"/>
              <a:t> sulla raccolta del diritto d’autore: </a:t>
            </a:r>
            <a:r>
              <a:rPr lang="it-IT" sz="1600" b="1" dirty="0" smtClean="0"/>
              <a:t>NON possono fare raccolta di diritto d’autore, ma ricevono il diritto d’autore raccolto da Organismi di Gestione Collettiva</a:t>
            </a:r>
            <a:r>
              <a:rPr lang="it-IT" sz="1600" dirty="0" smtClean="0"/>
              <a:t>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it-IT" sz="1600" dirty="0" smtClean="0"/>
              <a:t>  né </a:t>
            </a:r>
            <a:r>
              <a:rPr lang="it-IT" sz="1600" b="1" dirty="0" smtClean="0"/>
              <a:t>l’art. 13</a:t>
            </a:r>
            <a:r>
              <a:rPr lang="it-IT" sz="1600" dirty="0" smtClean="0"/>
              <a:t> sulle ripartizioni: </a:t>
            </a:r>
            <a:r>
              <a:rPr lang="it-IT" sz="1600" b="1" dirty="0" smtClean="0"/>
              <a:t>NON fanno ripartizioni di diritto d’autore (che quindi non resta separato dal loro patrimonio e costituisce invece classico ricavo di una società per l’appunto con scopo di lucro)</a:t>
            </a:r>
            <a:r>
              <a:rPr lang="it-IT" sz="1600" dirty="0" smtClean="0"/>
              <a:t>;</a:t>
            </a:r>
          </a:p>
          <a:p>
            <a:pPr algn="just">
              <a:spcAft>
                <a:spcPts val="600"/>
              </a:spcAft>
              <a:buFontTx/>
              <a:buChar char="-"/>
            </a:pPr>
            <a:r>
              <a:rPr lang="it-IT" sz="1600" dirty="0" smtClean="0"/>
              <a:t>  né </a:t>
            </a:r>
            <a:r>
              <a:rPr lang="it-IT" sz="1600" b="1" dirty="0" smtClean="0"/>
              <a:t>l’art. 14</a:t>
            </a:r>
            <a:r>
              <a:rPr lang="it-IT" sz="1600" dirty="0" smtClean="0"/>
              <a:t> sugli accordi di rappresentanza con Organismi di Gestione Collettiva: Entità di Gestione Indipendente </a:t>
            </a:r>
            <a:r>
              <a:rPr lang="it-IT" sz="1600" b="1" dirty="0" smtClean="0"/>
              <a:t>NON possono rappresentare Organismi di Gestione Collettiva</a:t>
            </a:r>
            <a:r>
              <a:rPr lang="it-IT" sz="1600" dirty="0" smtClean="0"/>
              <a:t>.</a:t>
            </a:r>
          </a:p>
          <a:p>
            <a:pPr algn="just"/>
            <a:endParaRPr lang="it-IT" sz="1600" dirty="0" smtClean="0"/>
          </a:p>
          <a:p>
            <a:pPr algn="just"/>
            <a:r>
              <a:rPr lang="it-IT" sz="1400" dirty="0" smtClean="0">
                <a:solidFill>
                  <a:srgbClr val="FF0000"/>
                </a:solidFill>
              </a:rPr>
              <a:t>Alle Entità di Gestione Indipendente in realtà si applicano </a:t>
            </a:r>
            <a:r>
              <a:rPr lang="it-IT" sz="1400" b="1" dirty="0" smtClean="0">
                <a:solidFill>
                  <a:srgbClr val="FF0000"/>
                </a:solidFill>
              </a:rPr>
              <a:t>solo alcune</a:t>
            </a:r>
            <a:r>
              <a:rPr lang="it-IT" sz="1400" dirty="0" smtClean="0">
                <a:solidFill>
                  <a:srgbClr val="FF0000"/>
                </a:solidFill>
              </a:rPr>
              <a:t> norme della Direttiva (art. 16 in parte, 18, 20, 21 in parte, 36 e 42)</a:t>
            </a:r>
            <a:endParaRPr lang="it-IT" sz="1400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612655" y="654453"/>
            <a:ext cx="406522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(Segue) UNA PRIMA CONCLUSIONE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474316" y="1344057"/>
            <a:ext cx="11232000" cy="4932000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562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8125" y="2132860"/>
            <a:ext cx="11034276" cy="1098246"/>
          </a:xfrm>
        </p:spPr>
        <p:txBody>
          <a:bodyPr/>
          <a:lstStyle/>
          <a:p>
            <a:pPr algn="ctr"/>
            <a:r>
              <a:rPr lang="en-US" dirty="0" smtClean="0"/>
              <a:t>III.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8126" y="3231106"/>
            <a:ext cx="11034275" cy="1752600"/>
          </a:xfrm>
        </p:spPr>
        <p:txBody>
          <a:bodyPr>
            <a:normAutofit/>
          </a:bodyPr>
          <a:lstStyle/>
          <a:p>
            <a:pPr algn="ctr"/>
            <a:r>
              <a:rPr lang="it-IT" altLang="zh-CN" noProof="1" smtClean="0"/>
              <a:t>SIAE</a:t>
            </a:r>
            <a:r>
              <a:rPr lang="it-IT" dirty="0" smtClean="0"/>
              <a:t> </a:t>
            </a:r>
            <a:r>
              <a:rPr lang="it-IT" dirty="0"/>
              <a:t>da vicino: quasi meglio delle altre </a:t>
            </a:r>
            <a:r>
              <a:rPr lang="it-IT" dirty="0" err="1"/>
              <a:t>collecting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17</a:t>
            </a:fld>
            <a:endParaRPr lang="it-IT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8150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18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62450" y="4461831"/>
            <a:ext cx="4075651" cy="1077218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lvl="0" algn="just"/>
            <a:r>
              <a:rPr lang="it-IT" sz="1600" dirty="0" smtClean="0">
                <a:latin typeface="+mj-lt"/>
              </a:rPr>
              <a:t>Un recentissimo studio di una società indipendente internazionale (</a:t>
            </a:r>
            <a:r>
              <a:rPr lang="it-IT" sz="1600" i="1" dirty="0" err="1" smtClean="0">
                <a:latin typeface="+mj-lt"/>
              </a:rPr>
              <a:t>Ovum</a:t>
            </a:r>
            <a:r>
              <a:rPr lang="it-IT" sz="1600" i="1" dirty="0" smtClean="0">
                <a:latin typeface="+mj-lt"/>
              </a:rPr>
              <a:t> – London UK)</a:t>
            </a:r>
            <a:r>
              <a:rPr lang="it-IT" sz="1600" dirty="0" smtClean="0">
                <a:latin typeface="+mj-lt"/>
              </a:rPr>
              <a:t> ci dice che </a:t>
            </a:r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SIAE è settima nel ranking mondiale.</a:t>
            </a:r>
            <a:endParaRPr lang="it-IT" sz="16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72011"/>
              </p:ext>
            </p:extLst>
          </p:nvPr>
        </p:nvGraphicFramePr>
        <p:xfrm>
          <a:off x="5083537" y="1475309"/>
          <a:ext cx="6442392" cy="45262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90867"/>
                <a:gridCol w="2059305"/>
                <a:gridCol w="963930"/>
                <a:gridCol w="963930"/>
                <a:gridCol w="876617"/>
                <a:gridCol w="987743"/>
              </a:tblGrid>
              <a:tr h="199218">
                <a:tc>
                  <a:txBody>
                    <a:bodyPr/>
                    <a:lstStyle/>
                    <a:p>
                      <a:pPr marL="0" algn="ctr" defTabSz="981334" rtl="0" eaLnBrk="1" fontAlgn="ctr" latinLnBrk="0" hangingPunct="1"/>
                      <a:r>
                        <a:rPr lang="it-IT" sz="1050" u="none" strike="noStrike" kern="1200" dirty="0" err="1" smtClean="0">
                          <a:effectLst/>
                        </a:rPr>
                        <a:t>Rank</a:t>
                      </a:r>
                      <a:endParaRPr lang="it-IT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C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81334" rtl="0" eaLnBrk="1" fontAlgn="ctr" latinLnBrk="0" hangingPunct="1"/>
                      <a:r>
                        <a:rPr lang="it-IT" sz="1050" u="none" strike="noStrike" kern="1200" dirty="0" smtClean="0">
                          <a:effectLst/>
                        </a:rPr>
                        <a:t>Società </a:t>
                      </a:r>
                      <a:r>
                        <a:rPr lang="it-IT" sz="1000" u="none" strike="noStrike" kern="1200" dirty="0" smtClean="0">
                          <a:effectLst/>
                        </a:rPr>
                        <a:t>(Paese, moneta)</a:t>
                      </a:r>
                      <a:endParaRPr lang="it-IT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C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81334" rtl="0" eaLnBrk="1" fontAlgn="ctr" latinLnBrk="0" hangingPunct="1"/>
                      <a:r>
                        <a:rPr lang="it-IT" sz="1050" u="none" strike="noStrike" kern="1200" dirty="0" err="1" smtClean="0">
                          <a:effectLst/>
                        </a:rPr>
                        <a:t>LCm</a:t>
                      </a:r>
                      <a:r>
                        <a:rPr lang="it-IT" sz="1050" u="none" strike="noStrike" kern="1200" dirty="0" smtClean="0">
                          <a:effectLst/>
                        </a:rPr>
                        <a:t> 2013</a:t>
                      </a:r>
                      <a:endParaRPr lang="it-IT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C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81334" rtl="0" eaLnBrk="1" fontAlgn="ctr" latinLnBrk="0" hangingPunct="1"/>
                      <a:r>
                        <a:rPr lang="it-IT" sz="1050" u="none" strike="noStrike" kern="1200" dirty="0" err="1" smtClean="0">
                          <a:effectLst/>
                        </a:rPr>
                        <a:t>LCm</a:t>
                      </a:r>
                      <a:r>
                        <a:rPr lang="it-IT" sz="1050" u="none" strike="noStrike" kern="1200" dirty="0" smtClean="0">
                          <a:effectLst/>
                        </a:rPr>
                        <a:t> 2014</a:t>
                      </a:r>
                      <a:endParaRPr lang="it-IT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C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81334" rtl="0" eaLnBrk="1" fontAlgn="ctr" latinLnBrk="0" hangingPunct="1"/>
                      <a:r>
                        <a:rPr lang="it-IT" sz="1100" u="none" strike="noStrike" kern="1200" dirty="0" smtClean="0">
                          <a:effectLst/>
                        </a:rPr>
                        <a:t>$</a:t>
                      </a:r>
                      <a:r>
                        <a:rPr lang="it-IT" sz="1050" u="none" strike="noStrike" kern="1200" dirty="0" smtClean="0">
                          <a:effectLst/>
                        </a:rPr>
                        <a:t>m 2014</a:t>
                      </a:r>
                      <a:endParaRPr lang="it-IT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C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81334" rtl="0" eaLnBrk="1" fontAlgn="ctr" latinLnBrk="0" hangingPunct="1"/>
                      <a:r>
                        <a:rPr lang="it-IT" sz="1050" u="none" strike="noStrike" kern="1200" dirty="0" err="1" smtClean="0">
                          <a:effectLst/>
                        </a:rPr>
                        <a:t>Variaz</a:t>
                      </a:r>
                      <a:r>
                        <a:rPr lang="it-IT" sz="1050" u="none" strike="noStrike" kern="1200" dirty="0" smtClean="0">
                          <a:effectLst/>
                        </a:rPr>
                        <a:t>. %</a:t>
                      </a:r>
                      <a:endParaRPr lang="it-IT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C8EA"/>
                    </a:solidFill>
                  </a:tcPr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SACEM (Francia,</a:t>
                      </a:r>
                      <a:r>
                        <a:rPr lang="it-IT" sz="800" baseline="0" dirty="0" smtClean="0"/>
                        <a:t> €)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834.8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829.6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1,102.8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-0.6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2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PRS (UK, £)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677.3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667.3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1,100.0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-1.5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3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GEMA (Germania, €)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786.3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823.6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1,094.8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4.7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JASRAC (Giappone, JPY)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110,845.6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112,494.8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1,068.7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1.5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5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BMI (US, $)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977.0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1,013.0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1,013.0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3.7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6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ASCAP (US, $)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944.4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1,001.4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1,001.4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6.0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7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SIAE (Italia, €)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522.7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524.3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697.0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0.3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ECAD (Brasile, BRL)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1,190.1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1,219.9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519.9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2.5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9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SGAE (Spagna, €)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259.8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260.9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346.8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0.4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APRA/AMCOS (Australia,</a:t>
                      </a:r>
                      <a:r>
                        <a:rPr lang="it-IT" sz="800" baseline="0" dirty="0" smtClean="0"/>
                        <a:t> A$)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270.6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282.8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290.5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4.5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11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SOCAN (Canada, C$)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276.4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299.5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270.5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8.4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12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BUMA/STEMRA (Olanda, €)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180.5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190.0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252.6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5.3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13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STIM (Svezia, SKR)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1,584.1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1,701.9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248.8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7.4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SABAM (Belgio, €)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145.7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157.4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209.2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8.0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15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SUISA Svizzera, CHF)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145.0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151.6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165.9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4.6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16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KODA (Danimarca, DKR)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768.0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826.3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147.3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7.6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17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RAO (Russia, RUB)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4,366.6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4,586.2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121.5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5.0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18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AKM (Austria, €)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95.4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98.1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130.4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2.8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19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err="1" smtClean="0"/>
                        <a:t>ZAiKS</a:t>
                      </a:r>
                      <a:r>
                        <a:rPr lang="it-IT" sz="800" dirty="0" smtClean="0"/>
                        <a:t> (Polonia, PLN)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351.9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345.1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109.5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-1.9</a:t>
                      </a:r>
                      <a:endParaRPr lang="it-IT" sz="800" dirty="0"/>
                    </a:p>
                  </a:txBody>
                  <a:tcPr/>
                </a:tc>
              </a:tr>
              <a:tr h="199218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20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TEOSTO (Finlandia, €)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66.0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65.4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800" dirty="0" smtClean="0"/>
                        <a:t>86.9</a:t>
                      </a:r>
                      <a:endParaRPr lang="it-IT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800" dirty="0" smtClean="0"/>
                        <a:t>-0.9</a:t>
                      </a:r>
                      <a:endParaRPr lang="it-IT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4928082" y="2983855"/>
            <a:ext cx="6732000" cy="252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COLLECTING SOCIETIES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9597" y="1535660"/>
            <a:ext cx="4077487" cy="320087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lvl="0" algn="just"/>
            <a:r>
              <a:rPr lang="it-IT" b="1" dirty="0" smtClean="0">
                <a:solidFill>
                  <a:srgbClr val="00589A"/>
                </a:solidFill>
              </a:rPr>
              <a:t>Le costanti semplificazioni di una SIAE vecchia, oscura, inefficiente  sono lontane dalla verità e rischiano solo di favorire chi non vuole pagare il diritto d’autore.</a:t>
            </a:r>
          </a:p>
          <a:p>
            <a:pPr lvl="0" algn="just"/>
            <a:endParaRPr lang="it-IT" sz="1600" b="1" dirty="0" smtClean="0">
              <a:solidFill>
                <a:srgbClr val="00589A"/>
              </a:solidFill>
            </a:endParaRPr>
          </a:p>
          <a:p>
            <a:pPr lvl="0" algn="just"/>
            <a:r>
              <a:rPr lang="it-IT" sz="1600" dirty="0" smtClean="0"/>
              <a:t>Sicuramente c’è ancora molto da fare, e gli investimenti continui di SIAE lo dimostrano, però è vero che SIAE è in piena corsa ed è già oggi tra le migliori </a:t>
            </a:r>
            <a:r>
              <a:rPr lang="it-IT" sz="1600" dirty="0" err="1" smtClean="0"/>
              <a:t>collecting</a:t>
            </a:r>
            <a:r>
              <a:rPr lang="it-IT" sz="1600" dirty="0" smtClean="0"/>
              <a:t> al mondo.</a:t>
            </a:r>
            <a:endParaRPr lang="it-IT" sz="1600" dirty="0" smtClean="0">
              <a:solidFill>
                <a:srgbClr val="00589A"/>
              </a:solidFill>
            </a:endParaRPr>
          </a:p>
          <a:p>
            <a:pPr lvl="0" algn="just"/>
            <a:endParaRPr lang="it-IT" sz="1600" b="1" dirty="0" smtClean="0">
              <a:solidFill>
                <a:srgbClr val="00589A"/>
              </a:solidFill>
              <a:latin typeface="+mj-lt"/>
            </a:endParaRPr>
          </a:p>
          <a:p>
            <a:pPr lvl="0" algn="just"/>
            <a:endParaRPr lang="it-IT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77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19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3468" y="1539661"/>
            <a:ext cx="11045061" cy="86177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lvl="0" algn="just"/>
            <a:r>
              <a:rPr lang="it-IT" sz="1600" dirty="0" smtClean="0">
                <a:latin typeface="+mj-lt"/>
              </a:rPr>
              <a:t>In realtà, se si tenesse conto del PIL di ciascun Paese, o anche solo del mercato dell’entertainment, e quindi della capacità produttiva di ciascuna </a:t>
            </a:r>
            <a:r>
              <a:rPr lang="it-IT" sz="1600" dirty="0" err="1" smtClean="0">
                <a:latin typeface="+mj-lt"/>
              </a:rPr>
              <a:t>collecting</a:t>
            </a:r>
            <a:r>
              <a:rPr lang="it-IT" sz="1600" dirty="0" smtClean="0">
                <a:latin typeface="+mj-lt"/>
              </a:rPr>
              <a:t> rispetto alla ricchezza/capacità di spesa del mercato nazionale nel quale opera, </a:t>
            </a:r>
            <a:r>
              <a:rPr lang="it-IT" b="1" dirty="0" smtClean="0">
                <a:latin typeface="+mj-lt"/>
              </a:rPr>
              <a:t>SIAE si scoprirebbe seconda dietro solo gli inglesi della PRS</a:t>
            </a:r>
            <a:endParaRPr lang="it-IT" b="1" dirty="0">
              <a:latin typeface="+mj-lt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778623"/>
              </p:ext>
            </p:extLst>
          </p:nvPr>
        </p:nvGraphicFramePr>
        <p:xfrm>
          <a:off x="3966073" y="2685100"/>
          <a:ext cx="3279202" cy="34147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31111"/>
                <a:gridCol w="2548091"/>
              </a:tblGrid>
              <a:tr h="330461">
                <a:tc>
                  <a:txBody>
                    <a:bodyPr/>
                    <a:lstStyle/>
                    <a:p>
                      <a:pPr marL="0" algn="ctr" defTabSz="981334" rtl="0" eaLnBrk="1" fontAlgn="ctr" latinLnBrk="0" hangingPunct="1"/>
                      <a:r>
                        <a:rPr lang="it-IT" sz="1050" u="none" strike="noStrike" kern="1200" dirty="0" err="1" smtClean="0">
                          <a:effectLst/>
                        </a:rPr>
                        <a:t>Rank</a:t>
                      </a:r>
                      <a:endParaRPr lang="it-IT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C8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81334" rtl="0" eaLnBrk="1" fontAlgn="ctr" latinLnBrk="0" hangingPunct="1"/>
                      <a:r>
                        <a:rPr lang="it-IT" sz="1050" u="none" strike="noStrike" kern="1200" dirty="0" smtClean="0">
                          <a:effectLst/>
                        </a:rPr>
                        <a:t>Società </a:t>
                      </a:r>
                      <a:r>
                        <a:rPr lang="it-IT" sz="1000" u="none" strike="noStrike" kern="1200" dirty="0" smtClean="0">
                          <a:effectLst/>
                        </a:rPr>
                        <a:t>(Paese, moneta)</a:t>
                      </a:r>
                      <a:endParaRPr lang="it-IT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ADC8EA"/>
                    </a:solidFill>
                  </a:tcPr>
                </a:tc>
              </a:tr>
              <a:tr h="440614">
                <a:tc>
                  <a:txBody>
                    <a:bodyPr/>
                    <a:lstStyle/>
                    <a:p>
                      <a:r>
                        <a:rPr lang="it-IT" sz="80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PRS (UK, £)</a:t>
                      </a:r>
                    </a:p>
                    <a:p>
                      <a:endParaRPr lang="it-IT" sz="800" dirty="0" smtClean="0"/>
                    </a:p>
                  </a:txBody>
                  <a:tcPr/>
                </a:tc>
              </a:tr>
              <a:tr h="440614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 smtClean="0"/>
                        <a:t>SIAE (Italia, €) </a:t>
                      </a:r>
                    </a:p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dirty="0"/>
                    </a:p>
                  </a:txBody>
                  <a:tcPr/>
                </a:tc>
              </a:tr>
              <a:tr h="440614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 smtClean="0"/>
                        <a:t>SACEM (Francia,</a:t>
                      </a:r>
                      <a:r>
                        <a:rPr lang="it-IT" sz="800" baseline="0" dirty="0" smtClean="0"/>
                        <a:t> €)</a:t>
                      </a:r>
                    </a:p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aseline="0" dirty="0" smtClean="0"/>
                    </a:p>
                  </a:txBody>
                  <a:tcPr/>
                </a:tc>
              </a:tr>
              <a:tr h="440614">
                <a:tc>
                  <a:txBody>
                    <a:bodyPr/>
                    <a:lstStyle/>
                    <a:p>
                      <a:r>
                        <a:rPr lang="it-IT" sz="80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GEMA  (Germania €)</a:t>
                      </a:r>
                    </a:p>
                    <a:p>
                      <a:endParaRPr lang="it-IT" sz="800" dirty="0"/>
                    </a:p>
                  </a:txBody>
                  <a:tcPr/>
                </a:tc>
              </a:tr>
              <a:tr h="440614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800" dirty="0" smtClean="0"/>
                        <a:t>JASRAC (Giappone, JPY)</a:t>
                      </a:r>
                    </a:p>
                    <a:p>
                      <a:pPr marL="0" marR="0" indent="0" algn="l" defTabSz="981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dirty="0"/>
                    </a:p>
                  </a:txBody>
                  <a:tcPr/>
                </a:tc>
              </a:tr>
              <a:tr h="440614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BMI (US, $)</a:t>
                      </a:r>
                    </a:p>
                    <a:p>
                      <a:endParaRPr lang="it-IT" sz="800" dirty="0" smtClean="0"/>
                    </a:p>
                  </a:txBody>
                  <a:tcPr/>
                </a:tc>
              </a:tr>
              <a:tr h="440614"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800" dirty="0" smtClean="0"/>
                        <a:t>ASCAP (US, $)</a:t>
                      </a:r>
                    </a:p>
                    <a:p>
                      <a:endParaRPr lang="it-IT" sz="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3793345" y="3468598"/>
            <a:ext cx="3600000" cy="432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 COLLECTING SOCIETIES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627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8125" y="2132860"/>
            <a:ext cx="11034276" cy="1098246"/>
          </a:xfrm>
        </p:spPr>
        <p:txBody>
          <a:bodyPr/>
          <a:lstStyle/>
          <a:p>
            <a:pPr algn="ctr"/>
            <a:r>
              <a:rPr lang="en-US" dirty="0" smtClean="0"/>
              <a:t>I.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6092" y="2823482"/>
            <a:ext cx="11034275" cy="17526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Subito </a:t>
            </a:r>
            <a:r>
              <a:rPr lang="it-IT" altLang="zh-CN" noProof="1"/>
              <a:t>in argomento,</a:t>
            </a:r>
            <a:br>
              <a:rPr lang="it-IT" altLang="zh-CN" noProof="1"/>
            </a:br>
            <a:r>
              <a:rPr lang="it-IT" altLang="zh-CN" noProof="1"/>
              <a:t>SIAE e Direttiva 2014/26/UE = 100%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</a:t>
            </a:fld>
            <a:endParaRPr lang="it-IT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4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8125" y="2132860"/>
            <a:ext cx="11034276" cy="1098246"/>
          </a:xfrm>
        </p:spPr>
        <p:txBody>
          <a:bodyPr/>
          <a:lstStyle/>
          <a:p>
            <a:pPr algn="ctr"/>
            <a:r>
              <a:rPr lang="en-US" dirty="0" smtClean="0"/>
              <a:t>IV.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8126" y="3231106"/>
            <a:ext cx="11034275" cy="17526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La </a:t>
            </a:r>
            <a:r>
              <a:rPr lang="it-IT" dirty="0" err="1"/>
              <a:t>governance</a:t>
            </a:r>
            <a:r>
              <a:rPr lang="it-IT" dirty="0"/>
              <a:t>, la struttura e i numeri della SIAE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20</a:t>
            </a:fld>
            <a:endParaRPr lang="it-IT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8865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21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577110" y="1370258"/>
            <a:ext cx="11030403" cy="18569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720" rIns="45720" rtlCol="0">
            <a:spAutoFit/>
          </a:bodyPr>
          <a:lstStyle/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400" dirty="0" smtClean="0">
                <a:latin typeface="Verdana"/>
                <a:cs typeface="Verdana"/>
              </a:rPr>
              <a:t>Della </a:t>
            </a:r>
            <a:r>
              <a:rPr lang="it-IT" sz="1400" b="1" i="1" dirty="0" err="1" smtClean="0">
                <a:latin typeface="Verdana"/>
                <a:cs typeface="Verdana"/>
              </a:rPr>
              <a:t>governance</a:t>
            </a:r>
            <a:r>
              <a:rPr lang="it-IT" sz="1400" dirty="0" smtClean="0">
                <a:latin typeface="Verdana"/>
                <a:cs typeface="Verdana"/>
              </a:rPr>
              <a:t> della SIAE si è già detto: SIAE è </a:t>
            </a:r>
            <a:r>
              <a:rPr lang="it-IT" sz="1400" b="1" dirty="0" smtClean="0">
                <a:latin typeface="Verdana"/>
                <a:cs typeface="Verdana"/>
              </a:rPr>
              <a:t>integralmente affidata ad Organi composti/eletti dagli Associati</a:t>
            </a:r>
            <a:r>
              <a:rPr lang="it-IT" sz="1400" dirty="0" smtClean="0">
                <a:latin typeface="Verdana"/>
                <a:cs typeface="Verdana"/>
              </a:rPr>
              <a:t>: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it-IT" sz="1400" dirty="0" smtClean="0">
                <a:latin typeface="Verdana"/>
                <a:cs typeface="Verdana"/>
              </a:rPr>
              <a:t>	Assemblea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it-IT" sz="1400" dirty="0" smtClean="0">
                <a:latin typeface="Verdana"/>
                <a:cs typeface="Verdana"/>
              </a:rPr>
              <a:t>	Consiglio di Sorveglianza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it-IT" sz="1400" dirty="0" smtClean="0">
                <a:latin typeface="Verdana"/>
                <a:cs typeface="Verdana"/>
              </a:rPr>
              <a:t>	Consiglio di Gestione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Ø"/>
            </a:pPr>
            <a:r>
              <a:rPr lang="it-IT" sz="1400" dirty="0" smtClean="0">
                <a:latin typeface="Verdana"/>
                <a:cs typeface="Verdana"/>
              </a:rPr>
              <a:t>	Commissioni di Sezione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400" dirty="0" smtClean="0">
                <a:solidFill>
                  <a:srgbClr val="FF0000"/>
                </a:solidFill>
                <a:latin typeface="Verdana"/>
                <a:cs typeface="Verdana"/>
              </a:rPr>
              <a:t>Le scelte della Società </a:t>
            </a:r>
            <a:r>
              <a:rPr lang="it-IT" sz="1400" b="1" dirty="0" smtClean="0">
                <a:solidFill>
                  <a:srgbClr val="FF0000"/>
                </a:solidFill>
                <a:latin typeface="Verdana"/>
                <a:cs typeface="Verdana"/>
              </a:rPr>
              <a:t>sono dunque operate SOLO dalla base associativa.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88127" y="3371163"/>
            <a:ext cx="11030403" cy="26640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5720" rIns="180000" rtlCol="0">
            <a:spAutoFit/>
          </a:bodyPr>
          <a:lstStyle/>
          <a:p>
            <a:pPr algn="just"/>
            <a:r>
              <a:rPr lang="it-IT" sz="1400" dirty="0" smtClean="0">
                <a:latin typeface="Verdana"/>
                <a:cs typeface="Verdana"/>
              </a:rPr>
              <a:t>Quanto ai </a:t>
            </a:r>
            <a:r>
              <a:rPr lang="it-IT" sz="1400" b="1" dirty="0" smtClean="0">
                <a:solidFill>
                  <a:srgbClr val="FF0000"/>
                </a:solidFill>
                <a:latin typeface="Verdana"/>
                <a:cs typeface="Verdana"/>
              </a:rPr>
              <a:t>controlli</a:t>
            </a:r>
            <a:r>
              <a:rPr lang="it-IT" sz="1400" dirty="0" smtClean="0">
                <a:latin typeface="Verdana"/>
                <a:cs typeface="Verdana"/>
              </a:rPr>
              <a:t> su SIAE, questo l’elenco:</a:t>
            </a:r>
          </a:p>
          <a:p>
            <a:pPr algn="just"/>
            <a:endParaRPr lang="it-IT" sz="400" dirty="0" smtClean="0">
              <a:latin typeface="Verdana"/>
              <a:cs typeface="Verdana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>
                <a:latin typeface="Verdana"/>
                <a:cs typeface="Verdana"/>
              </a:rPr>
              <a:t>  </a:t>
            </a:r>
            <a:r>
              <a:rPr lang="it-IT" sz="1400" b="1" dirty="0" smtClean="0">
                <a:latin typeface="Verdana"/>
                <a:cs typeface="Verdana"/>
              </a:rPr>
              <a:t>Cinque Commissioni di Sezione </a:t>
            </a:r>
            <a:r>
              <a:rPr lang="it-IT" sz="1400" dirty="0" smtClean="0">
                <a:latin typeface="Verdana"/>
                <a:cs typeface="Verdana"/>
              </a:rPr>
              <a:t>composte solo da Associati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>
                <a:latin typeface="Verdana"/>
                <a:cs typeface="Verdana"/>
              </a:rPr>
              <a:t>  Un </a:t>
            </a:r>
            <a:r>
              <a:rPr lang="it-IT" sz="1400" b="1" dirty="0" smtClean="0">
                <a:latin typeface="Verdana"/>
                <a:cs typeface="Verdana"/>
              </a:rPr>
              <a:t>Consiglio di Sorveglianza </a:t>
            </a:r>
            <a:r>
              <a:rPr lang="it-IT" sz="1400" dirty="0" smtClean="0">
                <a:latin typeface="Verdana"/>
                <a:cs typeface="Verdana"/>
              </a:rPr>
              <a:t>composto da 34 Associati (solo Associati) 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>
                <a:latin typeface="Verdana"/>
                <a:cs typeface="Verdana"/>
              </a:rPr>
              <a:t>  Un </a:t>
            </a:r>
            <a:r>
              <a:rPr lang="it-IT" sz="1400" b="1" dirty="0" smtClean="0">
                <a:latin typeface="Verdana"/>
                <a:cs typeface="Verdana"/>
              </a:rPr>
              <a:t>Collegio dei Revisori </a:t>
            </a:r>
            <a:r>
              <a:rPr lang="it-IT" sz="1400" dirty="0" smtClean="0">
                <a:latin typeface="Verdana"/>
                <a:cs typeface="Verdana"/>
              </a:rPr>
              <a:t>(con il Presidente designato dal </a:t>
            </a:r>
            <a:r>
              <a:rPr lang="it-IT" sz="1400" b="1" dirty="0" smtClean="0">
                <a:latin typeface="Verdana"/>
                <a:cs typeface="Verdana"/>
              </a:rPr>
              <a:t>MEF</a:t>
            </a:r>
            <a:r>
              <a:rPr lang="it-IT" sz="1400" dirty="0" smtClean="0">
                <a:latin typeface="Verdana"/>
                <a:cs typeface="Verdana"/>
              </a:rPr>
              <a:t> e due professori ordinari)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>
                <a:latin typeface="Verdana"/>
                <a:cs typeface="Verdana"/>
              </a:rPr>
              <a:t>  Una </a:t>
            </a:r>
            <a:r>
              <a:rPr lang="it-IT" sz="1400" b="1" dirty="0" smtClean="0">
                <a:latin typeface="Verdana"/>
                <a:cs typeface="Verdana"/>
              </a:rPr>
              <a:t>Società di Revisione</a:t>
            </a:r>
            <a:r>
              <a:rPr lang="it-IT" sz="1400" dirty="0" smtClean="0">
                <a:latin typeface="Verdana"/>
                <a:cs typeface="Verdana"/>
              </a:rPr>
              <a:t> del bilancio (selezionata tra le </a:t>
            </a:r>
            <a:r>
              <a:rPr lang="it-IT" sz="1400" i="1" dirty="0" smtClean="0">
                <a:latin typeface="Verdana"/>
                <a:cs typeface="Verdana"/>
              </a:rPr>
              <a:t>big </a:t>
            </a:r>
            <a:r>
              <a:rPr lang="it-IT" sz="1400" i="1" dirty="0" err="1" smtClean="0">
                <a:latin typeface="Verdana"/>
                <a:cs typeface="Verdana"/>
              </a:rPr>
              <a:t>four</a:t>
            </a:r>
            <a:r>
              <a:rPr lang="it-IT" sz="1400" i="1" dirty="0" smtClean="0">
                <a:latin typeface="Verdana"/>
                <a:cs typeface="Verdana"/>
              </a:rPr>
              <a:t> </a:t>
            </a:r>
            <a:r>
              <a:rPr lang="it-IT" sz="1400" dirty="0" smtClean="0">
                <a:latin typeface="Verdana"/>
                <a:cs typeface="Verdana"/>
              </a:rPr>
              <a:t>del mercato europeo)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>
                <a:latin typeface="Verdana"/>
                <a:cs typeface="Verdana"/>
              </a:rPr>
              <a:t>  Un </a:t>
            </a:r>
            <a:r>
              <a:rPr lang="it-IT" sz="1400" b="1" dirty="0" smtClean="0">
                <a:latin typeface="Verdana"/>
                <a:cs typeface="Verdana"/>
              </a:rPr>
              <a:t>Organismo di Vigilanza 231/01 </a:t>
            </a:r>
            <a:r>
              <a:rPr lang="it-IT" sz="1400" dirty="0" smtClean="0">
                <a:latin typeface="Verdana"/>
                <a:cs typeface="Verdana"/>
              </a:rPr>
              <a:t>(con il Presidente designato dalla </a:t>
            </a:r>
            <a:r>
              <a:rPr lang="it-IT" sz="1400" b="1" dirty="0" smtClean="0">
                <a:latin typeface="Verdana"/>
                <a:cs typeface="Verdana"/>
              </a:rPr>
              <a:t>Corte dei Conti</a:t>
            </a:r>
            <a:r>
              <a:rPr lang="it-IT" sz="1400" dirty="0" smtClean="0">
                <a:latin typeface="Verdana"/>
                <a:cs typeface="Verdana"/>
              </a:rPr>
              <a:t>)</a:t>
            </a:r>
          </a:p>
          <a:p>
            <a:pPr algn="just">
              <a:buFont typeface="Wingdings" pitchFamily="2" charset="2"/>
              <a:buChar char="ü"/>
            </a:pPr>
            <a:r>
              <a:rPr lang="it-IT" sz="1400" dirty="0" smtClean="0">
                <a:latin typeface="Verdana"/>
                <a:cs typeface="Verdana"/>
              </a:rPr>
              <a:t>  Un sistema di </a:t>
            </a:r>
            <a:r>
              <a:rPr lang="it-IT" sz="1400" b="1" dirty="0" smtClean="0">
                <a:latin typeface="Verdana"/>
                <a:cs typeface="Verdana"/>
              </a:rPr>
              <a:t>Controllo Interno</a:t>
            </a:r>
            <a:r>
              <a:rPr lang="it-IT" sz="1400" dirty="0" smtClean="0">
                <a:latin typeface="Verdana"/>
                <a:cs typeface="Verdana"/>
              </a:rPr>
              <a:t> che vede coinvolta anche una società internazionale indipendente (Protiviti).</a:t>
            </a:r>
          </a:p>
          <a:p>
            <a:pPr algn="just"/>
            <a:endParaRPr lang="it-IT" sz="800" dirty="0" smtClean="0">
              <a:latin typeface="Verdana"/>
              <a:cs typeface="Verdana"/>
            </a:endParaRPr>
          </a:p>
          <a:p>
            <a:pPr algn="just"/>
            <a:r>
              <a:rPr lang="it-IT" sz="1400" dirty="0" smtClean="0">
                <a:latin typeface="Verdana"/>
                <a:cs typeface="Verdana"/>
              </a:rPr>
              <a:t>Il tutto oltre alle </a:t>
            </a:r>
            <a:r>
              <a:rPr lang="it-IT" sz="1400" b="1" dirty="0" smtClean="0">
                <a:latin typeface="Verdana"/>
                <a:cs typeface="Verdana"/>
              </a:rPr>
              <a:t>Autorità di Vigilanza </a:t>
            </a:r>
            <a:r>
              <a:rPr lang="it-IT" sz="1400" dirty="0" smtClean="0">
                <a:latin typeface="Verdana"/>
                <a:cs typeface="Verdana"/>
              </a:rPr>
              <a:t>(</a:t>
            </a:r>
            <a:r>
              <a:rPr lang="it-IT" sz="1400" dirty="0" err="1" smtClean="0">
                <a:latin typeface="Verdana"/>
                <a:cs typeface="Verdana"/>
              </a:rPr>
              <a:t>Mibact</a:t>
            </a:r>
            <a:r>
              <a:rPr lang="it-IT" sz="1400" dirty="0" smtClean="0">
                <a:latin typeface="Verdana"/>
                <a:cs typeface="Verdana"/>
              </a:rPr>
              <a:t>, MEF e la stessa Presidenza del Consiglio).</a:t>
            </a:r>
          </a:p>
          <a:p>
            <a:pPr algn="just"/>
            <a:endParaRPr lang="it-IT" sz="800" dirty="0" smtClean="0">
              <a:latin typeface="Verdana"/>
              <a:cs typeface="Verdana"/>
            </a:endParaRPr>
          </a:p>
          <a:p>
            <a:pPr algn="just"/>
            <a:endParaRPr lang="it-IT" sz="800" dirty="0" smtClean="0">
              <a:latin typeface="Verdana"/>
              <a:cs typeface="Verdana"/>
            </a:endParaRPr>
          </a:p>
          <a:p>
            <a:pPr algn="just"/>
            <a:endParaRPr lang="it-IT" sz="800" dirty="0" smtClean="0">
              <a:latin typeface="Verdana"/>
              <a:cs typeface="Verdana"/>
            </a:endParaRPr>
          </a:p>
          <a:p>
            <a:pPr algn="just">
              <a:buFont typeface="Arial" pitchFamily="34" charset="0"/>
              <a:buChar char="•"/>
            </a:pPr>
            <a:r>
              <a:rPr lang="it-IT" sz="1000" i="1" dirty="0" smtClean="0">
                <a:latin typeface="Verdana"/>
                <a:cs typeface="Verdana"/>
              </a:rPr>
              <a:t> La scelta di far designare il Presidente dell’</a:t>
            </a:r>
            <a:r>
              <a:rPr lang="it-IT" sz="1000" i="1" dirty="0" err="1" smtClean="0">
                <a:latin typeface="Verdana"/>
                <a:cs typeface="Verdana"/>
              </a:rPr>
              <a:t>OdV</a:t>
            </a:r>
            <a:r>
              <a:rPr lang="it-IT" sz="1000" i="1" dirty="0" smtClean="0">
                <a:latin typeface="Verdana"/>
                <a:cs typeface="Verdana"/>
              </a:rPr>
              <a:t> tra i magistrati della Corte dei Conti è avvenuta su base volontaria da SIAE</a:t>
            </a:r>
          </a:p>
          <a:p>
            <a:pPr algn="just">
              <a:buFont typeface="Arial" pitchFamily="34" charset="0"/>
              <a:buChar char="•"/>
            </a:pPr>
            <a:r>
              <a:rPr lang="it-IT" sz="1000" i="1" dirty="0" smtClean="0">
                <a:latin typeface="Verdana"/>
                <a:cs typeface="Verdana"/>
              </a:rPr>
              <a:t> Anche la scelta di adottare un Modello Anticorruzione è avvenuta su base volontaria, essendo SIAE fuori del comparto della finanza pubblica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SIAE:</a:t>
            </a:r>
            <a:r>
              <a:rPr kumimoji="0" lang="it-IT" sz="1800" b="1" i="0" u="none" strike="noStrike" kern="1200" cap="none" spc="0" normalizeH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 GOVERNANCE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90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22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1466009" y="1641443"/>
            <a:ext cx="1368000" cy="324000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C1E13"/>
                </a:solidFill>
                <a:latin typeface="Verdana"/>
                <a:cs typeface="Verdana"/>
              </a:rPr>
              <a:t>83.000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951920" y="1681470"/>
            <a:ext cx="3977148" cy="338554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it-IT" sz="1600" b="1" i="1" dirty="0" smtClean="0">
                <a:latin typeface="Verdana"/>
                <a:cs typeface="Verdana"/>
              </a:rPr>
              <a:t>Autori ed Editori</a:t>
            </a:r>
            <a:r>
              <a:rPr lang="it-IT" sz="1600" i="1" dirty="0" smtClean="0">
                <a:latin typeface="Verdana"/>
                <a:cs typeface="Verdana"/>
              </a:rPr>
              <a:t> associati a SIAE</a:t>
            </a:r>
            <a:endParaRPr lang="it-IT" sz="1600" i="1" dirty="0">
              <a:latin typeface="Verdana"/>
              <a:cs typeface="Verdana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466009" y="2121889"/>
            <a:ext cx="1368000" cy="324000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C1E13"/>
                </a:solidFill>
                <a:latin typeface="Verdana"/>
                <a:cs typeface="Verdana"/>
              </a:rPr>
              <a:t>12 </a:t>
            </a:r>
            <a:r>
              <a:rPr lang="it-IT" sz="1400" b="1" dirty="0" smtClean="0">
                <a:solidFill>
                  <a:srgbClr val="1C1E13"/>
                </a:solidFill>
                <a:latin typeface="Verdana"/>
                <a:cs typeface="Verdana"/>
              </a:rPr>
              <a:t>Milioni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951920" y="2110761"/>
            <a:ext cx="3977148" cy="338554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it-IT" sz="1600" b="1" i="1" dirty="0" smtClean="0">
                <a:latin typeface="Verdana"/>
                <a:cs typeface="Verdana"/>
              </a:rPr>
              <a:t>opere </a:t>
            </a:r>
            <a:r>
              <a:rPr lang="it-IT" sz="1600" b="1" i="1" dirty="0">
                <a:latin typeface="Verdana"/>
                <a:cs typeface="Verdana"/>
              </a:rPr>
              <a:t>gestite </a:t>
            </a:r>
            <a:r>
              <a:rPr lang="it-IT" sz="1600" b="1" i="1" dirty="0" smtClean="0">
                <a:latin typeface="Verdana"/>
                <a:cs typeface="Verdana"/>
              </a:rPr>
              <a:t>direttamente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466009" y="2475054"/>
            <a:ext cx="1368000" cy="324000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1C1E13"/>
                </a:solidFill>
                <a:latin typeface="Verdana"/>
                <a:cs typeface="Verdana"/>
              </a:rPr>
              <a:t>45 </a:t>
            </a:r>
            <a:r>
              <a:rPr lang="it-IT" sz="1400" b="1" dirty="0" smtClean="0">
                <a:solidFill>
                  <a:srgbClr val="1C1E13"/>
                </a:solidFill>
                <a:latin typeface="Verdana"/>
                <a:cs typeface="Verdana"/>
              </a:rPr>
              <a:t>Milioni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951919" y="2460930"/>
            <a:ext cx="8101903" cy="338554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it-IT" sz="1600" b="1" i="1" dirty="0">
                <a:latin typeface="Verdana"/>
                <a:cs typeface="Verdana"/>
              </a:rPr>
              <a:t>o</a:t>
            </a:r>
            <a:r>
              <a:rPr lang="it-IT" sz="1600" b="1" i="1" dirty="0" smtClean="0">
                <a:latin typeface="Verdana"/>
                <a:cs typeface="Verdana"/>
              </a:rPr>
              <a:t>pere gestite </a:t>
            </a:r>
            <a:r>
              <a:rPr lang="it-IT" sz="1600" i="1" dirty="0" smtClean="0">
                <a:latin typeface="Verdana"/>
                <a:cs typeface="Verdana"/>
              </a:rPr>
              <a:t>attraverso contratti </a:t>
            </a:r>
            <a:r>
              <a:rPr lang="it-IT" sz="1600" i="1" dirty="0">
                <a:latin typeface="Verdana"/>
                <a:cs typeface="Verdana"/>
              </a:rPr>
              <a:t>di </a:t>
            </a:r>
            <a:r>
              <a:rPr lang="it-IT" sz="1600" b="1" i="1" dirty="0">
                <a:latin typeface="Verdana"/>
                <a:cs typeface="Verdana"/>
              </a:rPr>
              <a:t>reciproca </a:t>
            </a:r>
            <a:r>
              <a:rPr lang="it-IT" sz="1600" b="1" i="1" dirty="0" smtClean="0">
                <a:latin typeface="Verdana"/>
                <a:cs typeface="Verdana"/>
              </a:rPr>
              <a:t>rappresentanza</a:t>
            </a:r>
            <a:endParaRPr lang="it-IT" sz="1600" b="1" i="1" dirty="0">
              <a:latin typeface="Verdana"/>
              <a:cs typeface="Verdana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466009" y="3327468"/>
            <a:ext cx="1368000" cy="324000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t-IT" b="1" dirty="0" smtClean="0">
                <a:solidFill>
                  <a:srgbClr val="1C1E13"/>
                </a:solidFill>
                <a:cs typeface="Verdana"/>
              </a:rPr>
              <a:t>1,2 </a:t>
            </a:r>
            <a:r>
              <a:rPr lang="it-IT" sz="1400" b="1" dirty="0">
                <a:solidFill>
                  <a:srgbClr val="1C1E13"/>
                </a:solidFill>
                <a:cs typeface="Verdana"/>
              </a:rPr>
              <a:t>Milioni</a:t>
            </a:r>
            <a:endParaRPr lang="it-IT" b="1" dirty="0">
              <a:solidFill>
                <a:srgbClr val="1C1E13"/>
              </a:solidFill>
              <a:cs typeface="Verdana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961124" y="3314108"/>
            <a:ext cx="8657406" cy="338554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it-IT" sz="1600" b="1" i="1" dirty="0">
                <a:latin typeface="Verdana"/>
                <a:cs typeface="Verdana"/>
              </a:rPr>
              <a:t>c</a:t>
            </a:r>
            <a:r>
              <a:rPr lang="it-IT" sz="1600" b="1" i="1" dirty="0" smtClean="0">
                <a:latin typeface="Verdana"/>
                <a:cs typeface="Verdana"/>
              </a:rPr>
              <a:t>ontratti di licenza</a:t>
            </a:r>
            <a:r>
              <a:rPr lang="it-IT" sz="1600" i="1" dirty="0" smtClean="0">
                <a:latin typeface="Verdana"/>
                <a:cs typeface="Verdana"/>
              </a:rPr>
              <a:t> </a:t>
            </a:r>
            <a:r>
              <a:rPr lang="it-IT" sz="1200" i="1" dirty="0" smtClean="0">
                <a:latin typeface="Verdana"/>
                <a:cs typeface="Verdana"/>
              </a:rPr>
              <a:t>(pubblica esecuzione, musica d’ambiente, tv, radio, online, CD/DVD etc.)</a:t>
            </a:r>
            <a:endParaRPr lang="it-IT" sz="1200" i="1" dirty="0">
              <a:latin typeface="Verdana"/>
              <a:cs typeface="Verdana"/>
            </a:endParaRPr>
          </a:p>
        </p:txBody>
      </p:sp>
      <p:pic>
        <p:nvPicPr>
          <p:cNvPr id="19" name="Immagine 18" descr="images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511"/>
          <a:stretch/>
        </p:blipFill>
        <p:spPr>
          <a:xfrm>
            <a:off x="677573" y="2212592"/>
            <a:ext cx="529349" cy="558291"/>
          </a:xfrm>
          <a:prstGeom prst="rect">
            <a:avLst/>
          </a:prstGeom>
        </p:spPr>
      </p:pic>
      <p:grpSp>
        <p:nvGrpSpPr>
          <p:cNvPr id="2" name="Group 340"/>
          <p:cNvGrpSpPr>
            <a:grpSpLocks noChangeAspect="1"/>
          </p:cNvGrpSpPr>
          <p:nvPr/>
        </p:nvGrpSpPr>
        <p:grpSpPr bwMode="auto">
          <a:xfrm>
            <a:off x="744443" y="3278273"/>
            <a:ext cx="417097" cy="342343"/>
            <a:chOff x="4042" y="2724"/>
            <a:chExt cx="437" cy="351"/>
          </a:xfrm>
          <a:solidFill>
            <a:schemeClr val="bg2">
              <a:lumMod val="75000"/>
            </a:schemeClr>
          </a:solidFill>
        </p:grpSpPr>
        <p:sp>
          <p:nvSpPr>
            <p:cNvPr id="21" name="Freeform 341"/>
            <p:cNvSpPr>
              <a:spLocks noChangeAspect="1"/>
            </p:cNvSpPr>
            <p:nvPr/>
          </p:nvSpPr>
          <p:spPr bwMode="gray">
            <a:xfrm>
              <a:off x="4042" y="2724"/>
              <a:ext cx="437" cy="181"/>
            </a:xfrm>
            <a:custGeom>
              <a:avLst/>
              <a:gdLst/>
              <a:ahLst/>
              <a:cxnLst>
                <a:cxn ang="0">
                  <a:pos x="3326" y="1152"/>
                </a:cxn>
                <a:cxn ang="0">
                  <a:pos x="1811" y="43"/>
                </a:cxn>
                <a:cxn ang="0">
                  <a:pos x="1720" y="1"/>
                </a:cxn>
                <a:cxn ang="0">
                  <a:pos x="1712" y="1"/>
                </a:cxn>
                <a:cxn ang="0">
                  <a:pos x="1702" y="1"/>
                </a:cxn>
                <a:cxn ang="0">
                  <a:pos x="1612" y="43"/>
                </a:cxn>
                <a:cxn ang="0">
                  <a:pos x="1022" y="475"/>
                </a:cxn>
                <a:cxn ang="0">
                  <a:pos x="1022" y="347"/>
                </a:cxn>
                <a:cxn ang="0">
                  <a:pos x="910" y="256"/>
                </a:cxn>
                <a:cxn ang="0">
                  <a:pos x="789" y="256"/>
                </a:cxn>
                <a:cxn ang="0">
                  <a:pos x="678" y="347"/>
                </a:cxn>
                <a:cxn ang="0">
                  <a:pos x="678" y="727"/>
                </a:cxn>
                <a:cxn ang="0">
                  <a:pos x="97" y="1152"/>
                </a:cxn>
                <a:cxn ang="0">
                  <a:pos x="46" y="1310"/>
                </a:cxn>
                <a:cxn ang="0">
                  <a:pos x="72" y="1347"/>
                </a:cxn>
                <a:cxn ang="0">
                  <a:pos x="239" y="1346"/>
                </a:cxn>
                <a:cxn ang="0">
                  <a:pos x="911" y="855"/>
                </a:cxn>
                <a:cxn ang="0">
                  <a:pos x="1019" y="776"/>
                </a:cxn>
                <a:cxn ang="0">
                  <a:pos x="1711" y="270"/>
                </a:cxn>
                <a:cxn ang="0">
                  <a:pos x="3183" y="1346"/>
                </a:cxn>
                <a:cxn ang="0">
                  <a:pos x="3350" y="1346"/>
                </a:cxn>
                <a:cxn ang="0">
                  <a:pos x="3377" y="1310"/>
                </a:cxn>
                <a:cxn ang="0">
                  <a:pos x="3326" y="1152"/>
                </a:cxn>
              </a:cxnLst>
              <a:rect l="0" t="0" r="r" b="b"/>
              <a:pathLst>
                <a:path w="3422" h="1417">
                  <a:moveTo>
                    <a:pt x="3326" y="1152"/>
                  </a:moveTo>
                  <a:cubicBezTo>
                    <a:pt x="1811" y="43"/>
                    <a:pt x="1811" y="43"/>
                    <a:pt x="1811" y="43"/>
                  </a:cubicBezTo>
                  <a:cubicBezTo>
                    <a:pt x="1772" y="16"/>
                    <a:pt x="1744" y="3"/>
                    <a:pt x="1720" y="1"/>
                  </a:cubicBezTo>
                  <a:cubicBezTo>
                    <a:pt x="1718" y="0"/>
                    <a:pt x="1715" y="1"/>
                    <a:pt x="1712" y="1"/>
                  </a:cubicBezTo>
                  <a:cubicBezTo>
                    <a:pt x="1709" y="1"/>
                    <a:pt x="1705" y="0"/>
                    <a:pt x="1702" y="1"/>
                  </a:cubicBezTo>
                  <a:cubicBezTo>
                    <a:pt x="1679" y="3"/>
                    <a:pt x="1650" y="16"/>
                    <a:pt x="1612" y="43"/>
                  </a:cubicBezTo>
                  <a:cubicBezTo>
                    <a:pt x="1022" y="475"/>
                    <a:pt x="1022" y="475"/>
                    <a:pt x="1022" y="475"/>
                  </a:cubicBezTo>
                  <a:cubicBezTo>
                    <a:pt x="1022" y="347"/>
                    <a:pt x="1022" y="347"/>
                    <a:pt x="1022" y="347"/>
                  </a:cubicBezTo>
                  <a:cubicBezTo>
                    <a:pt x="1022" y="297"/>
                    <a:pt x="972" y="256"/>
                    <a:pt x="910" y="256"/>
                  </a:cubicBezTo>
                  <a:cubicBezTo>
                    <a:pt x="789" y="256"/>
                    <a:pt x="789" y="256"/>
                    <a:pt x="789" y="256"/>
                  </a:cubicBezTo>
                  <a:cubicBezTo>
                    <a:pt x="727" y="256"/>
                    <a:pt x="678" y="297"/>
                    <a:pt x="678" y="347"/>
                  </a:cubicBezTo>
                  <a:cubicBezTo>
                    <a:pt x="678" y="727"/>
                    <a:pt x="678" y="727"/>
                    <a:pt x="678" y="727"/>
                  </a:cubicBezTo>
                  <a:cubicBezTo>
                    <a:pt x="97" y="1152"/>
                    <a:pt x="97" y="1152"/>
                    <a:pt x="97" y="1152"/>
                  </a:cubicBezTo>
                  <a:cubicBezTo>
                    <a:pt x="0" y="1222"/>
                    <a:pt x="14" y="1267"/>
                    <a:pt x="46" y="1310"/>
                  </a:cubicBezTo>
                  <a:cubicBezTo>
                    <a:pt x="72" y="1347"/>
                    <a:pt x="72" y="1347"/>
                    <a:pt x="72" y="1347"/>
                  </a:cubicBezTo>
                  <a:cubicBezTo>
                    <a:pt x="104" y="1390"/>
                    <a:pt x="143" y="1417"/>
                    <a:pt x="239" y="1346"/>
                  </a:cubicBezTo>
                  <a:cubicBezTo>
                    <a:pt x="911" y="855"/>
                    <a:pt x="911" y="855"/>
                    <a:pt x="911" y="855"/>
                  </a:cubicBezTo>
                  <a:cubicBezTo>
                    <a:pt x="1019" y="776"/>
                    <a:pt x="1019" y="776"/>
                    <a:pt x="1019" y="776"/>
                  </a:cubicBezTo>
                  <a:cubicBezTo>
                    <a:pt x="1711" y="270"/>
                    <a:pt x="1711" y="270"/>
                    <a:pt x="1711" y="270"/>
                  </a:cubicBezTo>
                  <a:cubicBezTo>
                    <a:pt x="3183" y="1346"/>
                    <a:pt x="3183" y="1346"/>
                    <a:pt x="3183" y="1346"/>
                  </a:cubicBezTo>
                  <a:cubicBezTo>
                    <a:pt x="3280" y="1417"/>
                    <a:pt x="3318" y="1390"/>
                    <a:pt x="3350" y="1346"/>
                  </a:cubicBezTo>
                  <a:cubicBezTo>
                    <a:pt x="3377" y="1310"/>
                    <a:pt x="3377" y="1310"/>
                    <a:pt x="3377" y="1310"/>
                  </a:cubicBezTo>
                  <a:cubicBezTo>
                    <a:pt x="3409" y="1267"/>
                    <a:pt x="3422" y="1222"/>
                    <a:pt x="3326" y="1152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Freeform 342"/>
            <p:cNvSpPr>
              <a:spLocks noChangeAspect="1"/>
            </p:cNvSpPr>
            <p:nvPr/>
          </p:nvSpPr>
          <p:spPr bwMode="gray">
            <a:xfrm>
              <a:off x="4123" y="2795"/>
              <a:ext cx="276" cy="280"/>
            </a:xfrm>
            <a:custGeom>
              <a:avLst/>
              <a:gdLst/>
              <a:ahLst/>
              <a:cxnLst>
                <a:cxn ang="0">
                  <a:pos x="0" y="791"/>
                </a:cxn>
                <a:cxn ang="0">
                  <a:pos x="0" y="1960"/>
                </a:cxn>
                <a:cxn ang="0">
                  <a:pos x="202" y="2195"/>
                </a:cxn>
                <a:cxn ang="0">
                  <a:pos x="1962" y="2195"/>
                </a:cxn>
                <a:cxn ang="0">
                  <a:pos x="2164" y="1960"/>
                </a:cxn>
                <a:cxn ang="0">
                  <a:pos x="2164" y="791"/>
                </a:cxn>
                <a:cxn ang="0">
                  <a:pos x="1082" y="0"/>
                </a:cxn>
                <a:cxn ang="0">
                  <a:pos x="0" y="791"/>
                </a:cxn>
              </a:cxnLst>
              <a:rect l="0" t="0" r="r" b="b"/>
              <a:pathLst>
                <a:path w="2164" h="2195">
                  <a:moveTo>
                    <a:pt x="0" y="791"/>
                  </a:moveTo>
                  <a:cubicBezTo>
                    <a:pt x="0" y="1960"/>
                    <a:pt x="0" y="1960"/>
                    <a:pt x="0" y="1960"/>
                  </a:cubicBezTo>
                  <a:cubicBezTo>
                    <a:pt x="0" y="2090"/>
                    <a:pt x="91" y="2195"/>
                    <a:pt x="202" y="2195"/>
                  </a:cubicBezTo>
                  <a:cubicBezTo>
                    <a:pt x="1962" y="2195"/>
                    <a:pt x="1962" y="2195"/>
                    <a:pt x="1962" y="2195"/>
                  </a:cubicBezTo>
                  <a:cubicBezTo>
                    <a:pt x="2074" y="2195"/>
                    <a:pt x="2164" y="2090"/>
                    <a:pt x="2164" y="1960"/>
                  </a:cubicBezTo>
                  <a:cubicBezTo>
                    <a:pt x="2164" y="791"/>
                    <a:pt x="2164" y="791"/>
                    <a:pt x="2164" y="791"/>
                  </a:cubicBezTo>
                  <a:cubicBezTo>
                    <a:pt x="1082" y="0"/>
                    <a:pt x="1082" y="0"/>
                    <a:pt x="1082" y="0"/>
                  </a:cubicBezTo>
                  <a:lnTo>
                    <a:pt x="0" y="791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23" name="Rettangolo 22"/>
          <p:cNvSpPr/>
          <p:nvPr/>
        </p:nvSpPr>
        <p:spPr>
          <a:xfrm>
            <a:off x="1466009" y="2911196"/>
            <a:ext cx="1368000" cy="324000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1C1E13"/>
                </a:solidFill>
                <a:cs typeface="Verdana"/>
              </a:rPr>
              <a:t>270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2951920" y="2908334"/>
            <a:ext cx="8101902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36000" rIns="0">
            <a:spAutoFit/>
          </a:bodyPr>
          <a:lstStyle/>
          <a:p>
            <a:r>
              <a:rPr lang="it-IT" sz="1600" b="1" i="1" dirty="0" smtClean="0">
                <a:latin typeface="Verdana"/>
                <a:cs typeface="Verdana"/>
              </a:rPr>
              <a:t>accordi</a:t>
            </a:r>
            <a:r>
              <a:rPr lang="it-IT" sz="1600" i="1" dirty="0" smtClean="0">
                <a:latin typeface="Verdana"/>
                <a:cs typeface="Verdana"/>
              </a:rPr>
              <a:t> con società estere per la gestione del repertorio Siae nel mondo</a:t>
            </a:r>
            <a:endParaRPr lang="it-IT" sz="1600" i="1" dirty="0">
              <a:latin typeface="Verdana"/>
              <a:cs typeface="Verdana"/>
            </a:endParaRPr>
          </a:p>
        </p:txBody>
      </p:sp>
      <p:pic>
        <p:nvPicPr>
          <p:cNvPr id="25" name="Immagine 24" descr="images.png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2" y="2843650"/>
            <a:ext cx="606225" cy="465979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1463451" y="3727447"/>
            <a:ext cx="1368000" cy="324000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C1E13"/>
                </a:solidFill>
                <a:latin typeface="Verdana"/>
                <a:cs typeface="Verdana"/>
              </a:rPr>
              <a:t>500.000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961124" y="3728341"/>
            <a:ext cx="5864210" cy="338554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r>
              <a:rPr lang="it-IT" sz="1600" b="1" i="1" dirty="0" smtClean="0">
                <a:latin typeface="Verdana"/>
                <a:cs typeface="Verdana"/>
              </a:rPr>
              <a:t>Utilizzatori del repertorio SIAE sul territorio</a:t>
            </a:r>
            <a:endParaRPr lang="it-IT" sz="1600" i="1" dirty="0">
              <a:latin typeface="Verdana"/>
              <a:cs typeface="Verdana"/>
            </a:endParaRPr>
          </a:p>
        </p:txBody>
      </p:sp>
      <p:pic>
        <p:nvPicPr>
          <p:cNvPr id="28" name="Immagine 27" descr="images.jpg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565" y="3677403"/>
            <a:ext cx="473550" cy="393235"/>
          </a:xfrm>
          <a:prstGeom prst="rect">
            <a:avLst/>
          </a:prstGeom>
        </p:spPr>
      </p:pic>
      <p:cxnSp>
        <p:nvCxnSpPr>
          <p:cNvPr id="29" name="Connettore 1 28"/>
          <p:cNvCxnSpPr/>
          <p:nvPr/>
        </p:nvCxnSpPr>
        <p:spPr>
          <a:xfrm>
            <a:off x="1463451" y="2044379"/>
            <a:ext cx="721786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1463451" y="3277262"/>
            <a:ext cx="721786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1466009" y="3675281"/>
            <a:ext cx="721786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ttangolo arrotondato 31"/>
          <p:cNvSpPr/>
          <p:nvPr/>
        </p:nvSpPr>
        <p:spPr>
          <a:xfrm>
            <a:off x="573469" y="4133592"/>
            <a:ext cx="11045061" cy="1999010"/>
          </a:xfrm>
          <a:prstGeom prst="roundRect">
            <a:avLst>
              <a:gd name="adj" fmla="val 2300"/>
            </a:avLst>
          </a:prstGeom>
          <a:noFill/>
          <a:ln w="254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+mj-lt"/>
              <a:cs typeface="Verdana"/>
            </a:endParaRPr>
          </a:p>
        </p:txBody>
      </p:sp>
      <p:cxnSp>
        <p:nvCxnSpPr>
          <p:cNvPr id="33" name="Connettore 1 32"/>
          <p:cNvCxnSpPr/>
          <p:nvPr/>
        </p:nvCxnSpPr>
        <p:spPr>
          <a:xfrm>
            <a:off x="1463451" y="2845310"/>
            <a:ext cx="721786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 descr="images.jpg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" y="1666554"/>
            <a:ext cx="473550" cy="393235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687990" y="4201449"/>
            <a:ext cx="8429366" cy="531180"/>
          </a:xfrm>
          <a:prstGeom prst="rect">
            <a:avLst/>
          </a:prstGeom>
          <a:solidFill>
            <a:srgbClr val="6295D6">
              <a:alpha val="52000"/>
            </a:srgbClr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1C1E13"/>
                </a:solidFill>
                <a:latin typeface="Verdana"/>
                <a:cs typeface="Verdana"/>
              </a:rPr>
              <a:t>Ma soprattutto, SIAE controlla 30 mila eventi a settimana ed è chiaro che qualunque confronto deve tenere a mente questo dato</a:t>
            </a:r>
            <a:endParaRPr lang="it-IT" sz="1600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4347077" y="4772851"/>
            <a:ext cx="4770279" cy="1323439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pPr algn="ctr"/>
            <a:r>
              <a:rPr lang="it-IT" sz="1600" b="1" i="1" dirty="0" smtClean="0">
                <a:solidFill>
                  <a:prstClr val="black"/>
                </a:solidFill>
                <a:latin typeface="Verdana"/>
                <a:cs typeface="Verdana"/>
              </a:rPr>
              <a:t>1 direzione generale</a:t>
            </a:r>
          </a:p>
          <a:p>
            <a:pPr algn="ctr"/>
            <a:r>
              <a:rPr lang="it-IT" sz="1600" b="1" i="1" dirty="0" smtClean="0">
                <a:solidFill>
                  <a:prstClr val="black"/>
                </a:solidFill>
                <a:latin typeface="Verdana"/>
                <a:cs typeface="Verdana"/>
              </a:rPr>
              <a:t>10 sedi regionali</a:t>
            </a:r>
          </a:p>
          <a:p>
            <a:pPr algn="ctr"/>
            <a:r>
              <a:rPr lang="it-IT" sz="1600" b="1" i="1" dirty="0" smtClean="0">
                <a:solidFill>
                  <a:prstClr val="black"/>
                </a:solidFill>
                <a:latin typeface="Verdana"/>
                <a:cs typeface="Verdana"/>
              </a:rPr>
              <a:t>29 filiali</a:t>
            </a:r>
          </a:p>
          <a:p>
            <a:pPr algn="ctr"/>
            <a:r>
              <a:rPr lang="it-IT" sz="1600" b="1" i="1" dirty="0" smtClean="0">
                <a:solidFill>
                  <a:prstClr val="black"/>
                </a:solidFill>
                <a:latin typeface="Verdana"/>
                <a:cs typeface="Verdana"/>
              </a:rPr>
              <a:t>500 mandatarie</a:t>
            </a:r>
          </a:p>
          <a:p>
            <a:pPr algn="ctr"/>
            <a:r>
              <a:rPr lang="it-IT" sz="1600" b="1" i="1" dirty="0" smtClean="0">
                <a:solidFill>
                  <a:prstClr val="black"/>
                </a:solidFill>
                <a:latin typeface="Verdana"/>
                <a:cs typeface="Verdana"/>
              </a:rPr>
              <a:t>1.200 dipendenti</a:t>
            </a:r>
            <a:endParaRPr lang="it-IT" sz="1600" b="1" i="1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37" name="Immagine 3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093" y="4196083"/>
            <a:ext cx="2124000" cy="18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Rettangolo 37"/>
          <p:cNvSpPr/>
          <p:nvPr/>
        </p:nvSpPr>
        <p:spPr>
          <a:xfrm>
            <a:off x="873293" y="4915438"/>
            <a:ext cx="3672861" cy="830997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pPr algn="ctr"/>
            <a:r>
              <a:rPr lang="it-IT" sz="1600" b="1" i="1" dirty="0" smtClean="0">
                <a:solidFill>
                  <a:prstClr val="black"/>
                </a:solidFill>
                <a:latin typeface="Verdana"/>
                <a:cs typeface="Verdana"/>
              </a:rPr>
              <a:t>La tutela avviene attraverso una </a:t>
            </a:r>
            <a:r>
              <a:rPr lang="it-IT" sz="1600" b="1" i="1" dirty="0" smtClean="0">
                <a:solidFill>
                  <a:srgbClr val="FF0000"/>
                </a:solidFill>
                <a:latin typeface="Verdana"/>
                <a:cs typeface="Verdana"/>
              </a:rPr>
              <a:t>struttura capillare </a:t>
            </a:r>
            <a:r>
              <a:rPr lang="it-IT" sz="1600" b="1" i="1" dirty="0" smtClean="0">
                <a:solidFill>
                  <a:prstClr val="black"/>
                </a:solidFill>
                <a:latin typeface="Verdana"/>
                <a:cs typeface="Verdana"/>
              </a:rPr>
              <a:t>sul territorio </a:t>
            </a:r>
            <a:endParaRPr lang="it-IT" sz="1600" b="1" i="1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41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 SIAMO E COSA RAPPRESENTIAMO – Dati 2015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68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23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41" name="Rettangolo arrotondato 40"/>
          <p:cNvSpPr/>
          <p:nvPr/>
        </p:nvSpPr>
        <p:spPr>
          <a:xfrm>
            <a:off x="588127" y="1929716"/>
            <a:ext cx="8858191" cy="3766040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grpSp>
        <p:nvGrpSpPr>
          <p:cNvPr id="2" name="Gruppo 41"/>
          <p:cNvGrpSpPr/>
          <p:nvPr/>
        </p:nvGrpSpPr>
        <p:grpSpPr>
          <a:xfrm>
            <a:off x="683296" y="2137829"/>
            <a:ext cx="8745144" cy="432048"/>
            <a:chOff x="440229" y="1921694"/>
            <a:chExt cx="8745144" cy="432048"/>
          </a:xfrm>
        </p:grpSpPr>
        <p:sp>
          <p:nvSpPr>
            <p:cNvPr id="43" name="Rettangolo 42"/>
            <p:cNvSpPr/>
            <p:nvPr/>
          </p:nvSpPr>
          <p:spPr>
            <a:xfrm>
              <a:off x="440229" y="1921694"/>
              <a:ext cx="1505028" cy="432048"/>
            </a:xfrm>
            <a:prstGeom prst="rect">
              <a:avLst/>
            </a:prstGeom>
            <a:solidFill>
              <a:srgbClr val="6295D6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1C1E13"/>
                  </a:solidFill>
                  <a:latin typeface="Verdana"/>
                  <a:cs typeface="Verdana"/>
                </a:rPr>
                <a:t>686 </a:t>
              </a:r>
              <a:r>
                <a:rPr lang="it-IT" sz="1400" b="1" dirty="0" smtClean="0">
                  <a:solidFill>
                    <a:srgbClr val="1C1E13"/>
                  </a:solidFill>
                  <a:latin typeface="Verdana"/>
                  <a:cs typeface="Verdana"/>
                </a:rPr>
                <a:t>Mln €</a:t>
              </a:r>
              <a:endParaRPr lang="it-IT" b="1" dirty="0">
                <a:solidFill>
                  <a:srgbClr val="1C1E13"/>
                </a:solidFill>
                <a:latin typeface="Verdana"/>
                <a:cs typeface="Verdana"/>
              </a:endParaRPr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2072564" y="1921694"/>
              <a:ext cx="7112809" cy="432000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r>
                <a:rPr lang="it-IT" sz="1600" b="1" i="1" dirty="0" smtClean="0">
                  <a:latin typeface="Verdana"/>
                  <a:cs typeface="Verdana"/>
                </a:rPr>
                <a:t>Fatturato annuo complessivo</a:t>
              </a:r>
              <a:endParaRPr lang="it-IT" sz="1600" i="1" dirty="0">
                <a:latin typeface="Verdana"/>
                <a:cs typeface="Verdana"/>
              </a:endParaRPr>
            </a:p>
          </p:txBody>
        </p:sp>
      </p:grpSp>
      <p:grpSp>
        <p:nvGrpSpPr>
          <p:cNvPr id="3" name="Gruppo 44"/>
          <p:cNvGrpSpPr/>
          <p:nvPr/>
        </p:nvGrpSpPr>
        <p:grpSpPr>
          <a:xfrm>
            <a:off x="683296" y="3217949"/>
            <a:ext cx="6584906" cy="584775"/>
            <a:chOff x="440229" y="2434528"/>
            <a:chExt cx="6584906" cy="584775"/>
          </a:xfrm>
        </p:grpSpPr>
        <p:sp>
          <p:nvSpPr>
            <p:cNvPr id="46" name="Rettangolo 45"/>
            <p:cNvSpPr/>
            <p:nvPr/>
          </p:nvSpPr>
          <p:spPr>
            <a:xfrm>
              <a:off x="440229" y="2485562"/>
              <a:ext cx="1505028" cy="432048"/>
            </a:xfrm>
            <a:prstGeom prst="rect">
              <a:avLst/>
            </a:prstGeom>
            <a:solidFill>
              <a:srgbClr val="6295D6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>
                  <a:solidFill>
                    <a:srgbClr val="1C1E13"/>
                  </a:solidFill>
                  <a:latin typeface="Verdana"/>
                  <a:cs typeface="Verdana"/>
                </a:rPr>
                <a:t>560 </a:t>
              </a:r>
              <a:r>
                <a:rPr lang="it-IT" sz="1400" b="1" dirty="0">
                  <a:solidFill>
                    <a:srgbClr val="1C1E13"/>
                  </a:solidFill>
                  <a:latin typeface="Verdana"/>
                  <a:cs typeface="Verdana"/>
                </a:rPr>
                <a:t>Mln €</a:t>
              </a:r>
              <a:endParaRPr lang="it-IT" b="1" dirty="0">
                <a:solidFill>
                  <a:srgbClr val="1C1E13"/>
                </a:solidFill>
                <a:latin typeface="Verdana"/>
                <a:cs typeface="Verdana"/>
              </a:endParaRPr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2072565" y="2434528"/>
              <a:ext cx="4952570" cy="584775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r>
                <a:rPr lang="it-IT" sz="1600" b="1" i="1" dirty="0" smtClean="0">
                  <a:latin typeface="Verdana"/>
                  <a:cs typeface="Verdana"/>
                </a:rPr>
                <a:t>Valore ripartito/liquidato annuo </a:t>
              </a:r>
              <a:r>
                <a:rPr lang="it-IT" sz="1600" i="1" dirty="0" smtClean="0">
                  <a:latin typeface="Verdana"/>
                  <a:cs typeface="Verdana"/>
                </a:rPr>
                <a:t>agli aventi diritto e altri mandati</a:t>
              </a:r>
              <a:r>
                <a:rPr lang="it-IT" sz="1600" b="1" i="1" dirty="0" smtClean="0">
                  <a:latin typeface="Verdana"/>
                  <a:cs typeface="Verdana"/>
                </a:rPr>
                <a:t> </a:t>
              </a:r>
              <a:r>
                <a:rPr lang="it-IT" sz="1600" i="1" dirty="0" smtClean="0">
                  <a:latin typeface="Verdana"/>
                  <a:cs typeface="Verdana"/>
                </a:rPr>
                <a:t>(inclusa Copia Privata) </a:t>
              </a:r>
              <a:endParaRPr lang="it-IT" sz="1600" i="1" dirty="0">
                <a:latin typeface="Verdana"/>
                <a:cs typeface="Verdana"/>
              </a:endParaRPr>
            </a:p>
          </p:txBody>
        </p:sp>
      </p:grpSp>
      <p:grpSp>
        <p:nvGrpSpPr>
          <p:cNvPr id="4" name="Gruppo 47"/>
          <p:cNvGrpSpPr/>
          <p:nvPr/>
        </p:nvGrpSpPr>
        <p:grpSpPr>
          <a:xfrm>
            <a:off x="683296" y="3834183"/>
            <a:ext cx="8745144" cy="432048"/>
            <a:chOff x="440229" y="3347198"/>
            <a:chExt cx="8745144" cy="432048"/>
          </a:xfrm>
        </p:grpSpPr>
        <p:sp>
          <p:nvSpPr>
            <p:cNvPr id="49" name="Rettangolo 48"/>
            <p:cNvSpPr/>
            <p:nvPr/>
          </p:nvSpPr>
          <p:spPr>
            <a:xfrm>
              <a:off x="440229" y="3347198"/>
              <a:ext cx="1505028" cy="432048"/>
            </a:xfrm>
            <a:prstGeom prst="rect">
              <a:avLst/>
            </a:prstGeom>
            <a:solidFill>
              <a:srgbClr val="6295D6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1C1E13"/>
                  </a:solidFill>
                  <a:latin typeface="Verdana"/>
                  <a:cs typeface="Verdana"/>
                </a:rPr>
                <a:t>15,6%</a:t>
              </a:r>
              <a:endParaRPr lang="it-IT" b="1" dirty="0">
                <a:solidFill>
                  <a:srgbClr val="1C1E13"/>
                </a:solidFill>
                <a:latin typeface="Verdana"/>
                <a:cs typeface="Verdana"/>
              </a:endParaRPr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2072564" y="3347198"/>
              <a:ext cx="7112809" cy="432000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r>
                <a:rPr lang="it-IT" sz="1600" b="1" i="1" dirty="0" smtClean="0">
                  <a:latin typeface="Verdana"/>
                  <a:cs typeface="Verdana"/>
                </a:rPr>
                <a:t>Provvigione media sugli incassi</a:t>
              </a:r>
              <a:endParaRPr lang="it-IT" sz="1600" i="1" dirty="0">
                <a:latin typeface="Verdana"/>
                <a:cs typeface="Verdana"/>
              </a:endParaRPr>
            </a:p>
          </p:txBody>
        </p:sp>
      </p:grpSp>
      <p:grpSp>
        <p:nvGrpSpPr>
          <p:cNvPr id="5" name="Gruppo 50"/>
          <p:cNvGrpSpPr/>
          <p:nvPr/>
        </p:nvGrpSpPr>
        <p:grpSpPr>
          <a:xfrm>
            <a:off x="683296" y="4468653"/>
            <a:ext cx="8745143" cy="432048"/>
            <a:chOff x="440231" y="4333910"/>
            <a:chExt cx="8745143" cy="432048"/>
          </a:xfrm>
        </p:grpSpPr>
        <p:sp>
          <p:nvSpPr>
            <p:cNvPr id="52" name="Rettangolo 51"/>
            <p:cNvSpPr/>
            <p:nvPr/>
          </p:nvSpPr>
          <p:spPr>
            <a:xfrm>
              <a:off x="440231" y="4333910"/>
              <a:ext cx="1505028" cy="432048"/>
            </a:xfrm>
            <a:prstGeom prst="rect">
              <a:avLst/>
            </a:prstGeom>
            <a:solidFill>
              <a:srgbClr val="6295D6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1C1E13"/>
                  </a:solidFill>
                  <a:latin typeface="Verdana"/>
                  <a:cs typeface="Verdana"/>
                </a:rPr>
                <a:t>1,1 </a:t>
              </a:r>
              <a:r>
                <a:rPr lang="it-IT" sz="1400" b="1" dirty="0" smtClean="0">
                  <a:solidFill>
                    <a:srgbClr val="1C1E13"/>
                  </a:solidFill>
                  <a:latin typeface="Verdana"/>
                  <a:cs typeface="Verdana"/>
                </a:rPr>
                <a:t>Mln €</a:t>
              </a:r>
              <a:endParaRPr lang="it-IT" b="1" dirty="0">
                <a:solidFill>
                  <a:srgbClr val="1C1E13"/>
                </a:solidFill>
                <a:latin typeface="Verdana"/>
                <a:cs typeface="Verdana"/>
              </a:endParaRPr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2072565" y="4333958"/>
              <a:ext cx="7112809" cy="432000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r>
                <a:rPr lang="it-IT" sz="1600" b="1" i="1" dirty="0" smtClean="0">
                  <a:latin typeface="Verdana"/>
                  <a:cs typeface="Verdana"/>
                </a:rPr>
                <a:t>Importi solidaristici erogati</a:t>
              </a:r>
              <a:endParaRPr lang="it-IT" sz="1600" i="1" dirty="0">
                <a:latin typeface="Verdana"/>
                <a:cs typeface="Verdana"/>
              </a:endParaRPr>
            </a:p>
          </p:txBody>
        </p:sp>
      </p:grpSp>
      <p:grpSp>
        <p:nvGrpSpPr>
          <p:cNvPr id="7" name="Gruppo 53"/>
          <p:cNvGrpSpPr/>
          <p:nvPr/>
        </p:nvGrpSpPr>
        <p:grpSpPr>
          <a:xfrm>
            <a:off x="683296" y="5033417"/>
            <a:ext cx="8745143" cy="432048"/>
            <a:chOff x="440230" y="4857185"/>
            <a:chExt cx="8745143" cy="432048"/>
          </a:xfrm>
        </p:grpSpPr>
        <p:sp>
          <p:nvSpPr>
            <p:cNvPr id="55" name="Rettangolo 54"/>
            <p:cNvSpPr/>
            <p:nvPr/>
          </p:nvSpPr>
          <p:spPr>
            <a:xfrm>
              <a:off x="440230" y="4857185"/>
              <a:ext cx="1505028" cy="432048"/>
            </a:xfrm>
            <a:prstGeom prst="rect">
              <a:avLst/>
            </a:prstGeom>
            <a:solidFill>
              <a:srgbClr val="6295D6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1C1E13"/>
                  </a:solidFill>
                  <a:latin typeface="Verdana"/>
                  <a:cs typeface="Verdana"/>
                </a:rPr>
                <a:t>1,6 </a:t>
              </a:r>
              <a:r>
                <a:rPr lang="it-IT" sz="1400" b="1" dirty="0" smtClean="0">
                  <a:solidFill>
                    <a:srgbClr val="1C1E13"/>
                  </a:solidFill>
                  <a:latin typeface="Verdana"/>
                  <a:cs typeface="Verdana"/>
                </a:rPr>
                <a:t>Mln €</a:t>
              </a:r>
              <a:endParaRPr lang="it-IT" b="1" dirty="0">
                <a:solidFill>
                  <a:srgbClr val="1C1E13"/>
                </a:solidFill>
                <a:latin typeface="Verdana"/>
                <a:cs typeface="Verdana"/>
              </a:endParaRPr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2072564" y="4857233"/>
              <a:ext cx="7112809" cy="432000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r>
                <a:rPr lang="it-IT" sz="1600" b="1" i="1" dirty="0" smtClean="0">
                  <a:latin typeface="Verdana"/>
                  <a:cs typeface="Verdana"/>
                </a:rPr>
                <a:t>Erogazioni culturali/sociali</a:t>
              </a:r>
              <a:endParaRPr lang="it-IT" sz="1600" i="1" dirty="0">
                <a:latin typeface="Verdana"/>
                <a:cs typeface="Verdana"/>
              </a:endParaRPr>
            </a:p>
          </p:txBody>
        </p:sp>
      </p:grpSp>
      <p:cxnSp>
        <p:nvCxnSpPr>
          <p:cNvPr id="57" name="Connettore 1 56"/>
          <p:cNvCxnSpPr/>
          <p:nvPr/>
        </p:nvCxnSpPr>
        <p:spPr>
          <a:xfrm>
            <a:off x="671729" y="2641885"/>
            <a:ext cx="8676000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1 57"/>
          <p:cNvCxnSpPr/>
          <p:nvPr/>
        </p:nvCxnSpPr>
        <p:spPr>
          <a:xfrm>
            <a:off x="656299" y="3771317"/>
            <a:ext cx="8676000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/>
          <p:nvPr/>
        </p:nvCxnSpPr>
        <p:spPr>
          <a:xfrm>
            <a:off x="671728" y="4958624"/>
            <a:ext cx="8676000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/>
          <p:nvPr/>
        </p:nvCxnSpPr>
        <p:spPr>
          <a:xfrm>
            <a:off x="671728" y="5546490"/>
            <a:ext cx="8676000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o 60"/>
          <p:cNvGrpSpPr/>
          <p:nvPr/>
        </p:nvGrpSpPr>
        <p:grpSpPr>
          <a:xfrm>
            <a:off x="683296" y="2633174"/>
            <a:ext cx="5678505" cy="584775"/>
            <a:chOff x="440229" y="1937290"/>
            <a:chExt cx="5678505" cy="584775"/>
          </a:xfrm>
        </p:grpSpPr>
        <p:sp>
          <p:nvSpPr>
            <p:cNvPr id="62" name="Rettangolo 61"/>
            <p:cNvSpPr/>
            <p:nvPr/>
          </p:nvSpPr>
          <p:spPr>
            <a:xfrm>
              <a:off x="440229" y="2007899"/>
              <a:ext cx="1505028" cy="432048"/>
            </a:xfrm>
            <a:prstGeom prst="rect">
              <a:avLst/>
            </a:prstGeom>
            <a:solidFill>
              <a:srgbClr val="6295D6">
                <a:alpha val="52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 dirty="0" smtClean="0">
                  <a:solidFill>
                    <a:srgbClr val="1C1E13"/>
                  </a:solidFill>
                  <a:latin typeface="Verdana"/>
                  <a:cs typeface="Verdana"/>
                </a:rPr>
                <a:t>622 </a:t>
              </a:r>
              <a:r>
                <a:rPr lang="it-IT" sz="1400" b="1" dirty="0" smtClean="0">
                  <a:solidFill>
                    <a:srgbClr val="1C1E13"/>
                  </a:solidFill>
                  <a:latin typeface="Verdana"/>
                  <a:cs typeface="Verdana"/>
                </a:rPr>
                <a:t>Mln €</a:t>
              </a:r>
              <a:endParaRPr lang="it-IT" b="1" dirty="0">
                <a:solidFill>
                  <a:srgbClr val="1C1E13"/>
                </a:solidFill>
                <a:latin typeface="Verdana"/>
                <a:cs typeface="Verdana"/>
              </a:endParaRPr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2072564" y="1937290"/>
              <a:ext cx="4046170" cy="584775"/>
            </a:xfrm>
            <a:prstGeom prst="rect">
              <a:avLst/>
            </a:prstGeom>
            <a:noFill/>
          </p:spPr>
          <p:txBody>
            <a:bodyPr wrap="square" lIns="36000" rIns="0">
              <a:spAutoFit/>
            </a:bodyPr>
            <a:lstStyle/>
            <a:p>
              <a:r>
                <a:rPr lang="it-IT" sz="1600" b="1" i="1" dirty="0" smtClean="0">
                  <a:latin typeface="Verdana"/>
                  <a:cs typeface="Verdana"/>
                </a:rPr>
                <a:t>Fatturato per diritto d’autore e altri servizi di intermediazione</a:t>
              </a:r>
              <a:endParaRPr lang="it-IT" sz="1600" i="1" dirty="0">
                <a:latin typeface="Verdana"/>
                <a:cs typeface="Verdana"/>
              </a:endParaRPr>
            </a:p>
          </p:txBody>
        </p:sp>
      </p:grpSp>
      <p:cxnSp>
        <p:nvCxnSpPr>
          <p:cNvPr id="64" name="Connettore 1 63"/>
          <p:cNvCxnSpPr/>
          <p:nvPr/>
        </p:nvCxnSpPr>
        <p:spPr>
          <a:xfrm>
            <a:off x="666618" y="3206601"/>
            <a:ext cx="8676000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ttangolo arrotondato 64"/>
          <p:cNvSpPr/>
          <p:nvPr/>
        </p:nvSpPr>
        <p:spPr>
          <a:xfrm>
            <a:off x="9769032" y="1929717"/>
            <a:ext cx="1858769" cy="3766040"/>
          </a:xfrm>
          <a:prstGeom prst="roundRect">
            <a:avLst>
              <a:gd name="adj" fmla="val 0"/>
            </a:avLst>
          </a:prstGeom>
          <a:solidFill>
            <a:srgbClr val="FFC2C2"/>
          </a:solidFill>
          <a:ln w="19050">
            <a:solidFill>
              <a:schemeClr val="accent5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just"/>
            <a:r>
              <a:rPr lang="it-IT" sz="1600" dirty="0">
                <a:solidFill>
                  <a:schemeClr val="tx1"/>
                </a:solidFill>
              </a:rPr>
              <a:t>La SIAE </a:t>
            </a:r>
            <a:r>
              <a:rPr lang="it-IT" sz="1600" b="1" dirty="0">
                <a:solidFill>
                  <a:schemeClr val="tx1"/>
                </a:solidFill>
              </a:rPr>
              <a:t>non determina alcuna spesa a carico dell’Erario</a:t>
            </a:r>
            <a:r>
              <a:rPr lang="it-IT" sz="1600" dirty="0">
                <a:solidFill>
                  <a:schemeClr val="tx1"/>
                </a:solidFill>
              </a:rPr>
              <a:t>. E’ fuori dal perimetro della finanza pubblica perché non riceve alcun trasferimento o sovvenzione, anche indiretti, a carico di bilanci pubblici (art.1 Legge n. 196/2009). 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6" name="Triangolo isoscele 65"/>
          <p:cNvSpPr/>
          <p:nvPr/>
        </p:nvSpPr>
        <p:spPr>
          <a:xfrm rot="16200000" flipV="1">
            <a:off x="8813693" y="3694712"/>
            <a:ext cx="1656184" cy="216024"/>
          </a:xfrm>
          <a:prstGeom prst="triangle">
            <a:avLst/>
          </a:prstGeom>
          <a:solidFill>
            <a:srgbClr val="00589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6888258" y="2713893"/>
            <a:ext cx="1505028" cy="432048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C1E13"/>
                </a:solidFill>
                <a:latin typeface="Verdana"/>
                <a:cs typeface="Verdana"/>
              </a:rPr>
              <a:t>724 </a:t>
            </a:r>
            <a:r>
              <a:rPr lang="it-IT" sz="1400" b="1" dirty="0" smtClean="0">
                <a:solidFill>
                  <a:srgbClr val="1C1E13"/>
                </a:solidFill>
                <a:latin typeface="Verdana"/>
                <a:cs typeface="Verdana"/>
              </a:rPr>
              <a:t>Mln €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68" name="CasellaDiTesto 67"/>
          <p:cNvSpPr txBox="1"/>
          <p:nvPr/>
        </p:nvSpPr>
        <p:spPr>
          <a:xfrm>
            <a:off x="8747280" y="2169187"/>
            <a:ext cx="595338" cy="3693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+mj-lt"/>
              </a:rPr>
              <a:t>14%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8747280" y="2745251"/>
            <a:ext cx="595338" cy="3693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b="1" dirty="0" smtClean="0">
                <a:solidFill>
                  <a:srgbClr val="00B050"/>
                </a:solidFill>
                <a:latin typeface="+mj-lt"/>
              </a:rPr>
              <a:t>16%</a:t>
            </a:r>
          </a:p>
        </p:txBody>
      </p:sp>
      <p:sp>
        <p:nvSpPr>
          <p:cNvPr id="70" name="Freccia a destra 69"/>
          <p:cNvSpPr/>
          <p:nvPr/>
        </p:nvSpPr>
        <p:spPr>
          <a:xfrm>
            <a:off x="6044073" y="2233767"/>
            <a:ext cx="720000" cy="240172"/>
          </a:xfrm>
          <a:prstGeom prst="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71" name="Freccia a destra 70"/>
          <p:cNvSpPr/>
          <p:nvPr/>
        </p:nvSpPr>
        <p:spPr>
          <a:xfrm>
            <a:off x="6044073" y="2809831"/>
            <a:ext cx="720000" cy="240172"/>
          </a:xfrm>
          <a:prstGeom prst="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72" name="Più 71"/>
          <p:cNvSpPr/>
          <p:nvPr/>
        </p:nvSpPr>
        <p:spPr>
          <a:xfrm>
            <a:off x="8465294" y="2785901"/>
            <a:ext cx="288000" cy="288000"/>
          </a:xfrm>
          <a:prstGeom prst="mathPlus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73" name="Più 72"/>
          <p:cNvSpPr/>
          <p:nvPr/>
        </p:nvSpPr>
        <p:spPr>
          <a:xfrm>
            <a:off x="8465294" y="2209853"/>
            <a:ext cx="288000" cy="288000"/>
          </a:xfrm>
          <a:prstGeom prst="mathPlus">
            <a:avLst/>
          </a:prstGeom>
          <a:solidFill>
            <a:srgbClr val="00B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6888258" y="2137829"/>
            <a:ext cx="1505028" cy="432048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smtClean="0">
                <a:solidFill>
                  <a:srgbClr val="1C1E13"/>
                </a:solidFill>
                <a:latin typeface="Verdana"/>
                <a:cs typeface="Verdana"/>
              </a:rPr>
              <a:t>782 </a:t>
            </a:r>
            <a:r>
              <a:rPr lang="it-IT" sz="1400" b="1" dirty="0" smtClean="0">
                <a:solidFill>
                  <a:srgbClr val="1C1E13"/>
                </a:solidFill>
                <a:latin typeface="Verdana"/>
                <a:cs typeface="Verdana"/>
              </a:rPr>
              <a:t>Mln €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cxnSp>
        <p:nvCxnSpPr>
          <p:cNvPr id="75" name="Connettore 1 74"/>
          <p:cNvCxnSpPr/>
          <p:nvPr/>
        </p:nvCxnSpPr>
        <p:spPr>
          <a:xfrm>
            <a:off x="656299" y="4347256"/>
            <a:ext cx="8676000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ttangolo 75"/>
          <p:cNvSpPr/>
          <p:nvPr/>
        </p:nvSpPr>
        <p:spPr>
          <a:xfrm>
            <a:off x="693025" y="1754645"/>
            <a:ext cx="2160240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36000" rIns="0">
            <a:spAutoFit/>
          </a:bodyPr>
          <a:lstStyle/>
          <a:p>
            <a:r>
              <a:rPr lang="it-IT" b="1" i="1" dirty="0">
                <a:latin typeface="Verdana"/>
                <a:cs typeface="Verdana"/>
              </a:rPr>
              <a:t> </a:t>
            </a:r>
            <a:r>
              <a:rPr lang="it-IT" b="1" i="1" dirty="0" smtClean="0">
                <a:latin typeface="Verdana"/>
                <a:cs typeface="Verdana"/>
              </a:rPr>
              <a:t>Dati economici</a:t>
            </a:r>
            <a:endParaRPr lang="it-IT" b="1" i="1" dirty="0">
              <a:latin typeface="Verdana"/>
              <a:cs typeface="Verdana"/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7169150" y="1741039"/>
            <a:ext cx="864096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36000" rIns="0">
            <a:spAutoFit/>
          </a:bodyPr>
          <a:lstStyle/>
          <a:p>
            <a:r>
              <a:rPr lang="it-IT" b="1" i="1" dirty="0">
                <a:latin typeface="Verdana"/>
                <a:cs typeface="Verdana"/>
              </a:rPr>
              <a:t> </a:t>
            </a:r>
            <a:r>
              <a:rPr lang="it-IT" b="1" i="1" dirty="0" smtClean="0">
                <a:latin typeface="Verdana"/>
                <a:cs typeface="Verdana"/>
              </a:rPr>
              <a:t>2015</a:t>
            </a:r>
            <a:endParaRPr lang="it-IT" b="1" i="1" dirty="0">
              <a:latin typeface="Verdana"/>
              <a:cs typeface="Verdana"/>
            </a:endParaRPr>
          </a:p>
        </p:txBody>
      </p:sp>
      <p:sp>
        <p:nvSpPr>
          <p:cNvPr id="78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DATI ECONOMICI</a:t>
            </a:r>
            <a:r>
              <a:rPr kumimoji="0" lang="it-IT" sz="1800" b="1" i="0" u="none" strike="noStrike" kern="1200" cap="none" spc="0" normalizeH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1800" b="1" i="0" u="none" strike="noStrike" kern="1200" cap="none" spc="0" normalizeH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SIAE – Dati 2014/2015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69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24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78" name="CasellaDiTesto 77"/>
          <p:cNvSpPr txBox="1"/>
          <p:nvPr/>
        </p:nvSpPr>
        <p:spPr>
          <a:xfrm>
            <a:off x="636776" y="1479504"/>
            <a:ext cx="10980687" cy="7386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285750" indent="-195263" algn="just">
              <a:spcBef>
                <a:spcPts val="200"/>
              </a:spcBef>
              <a:spcAft>
                <a:spcPts val="200"/>
              </a:spcAft>
              <a:buFont typeface="Arial"/>
              <a:buChar char="•"/>
            </a:pPr>
            <a:r>
              <a:rPr lang="it-IT" sz="1400" b="1" dirty="0" smtClean="0">
                <a:latin typeface="Verdana"/>
                <a:cs typeface="Verdana"/>
              </a:rPr>
              <a:t>Nel 2014 SIAE ha ripartito 560 milioni €</a:t>
            </a:r>
            <a:r>
              <a:rPr lang="it-IT" sz="1400" dirty="0" smtClean="0">
                <a:latin typeface="Verdana"/>
                <a:cs typeface="Verdana"/>
              </a:rPr>
              <a:t> in favore degli autori ed editori associati e mandanti, pari all’83% del proprio fatturato complessivo (686 </a:t>
            </a:r>
            <a:r>
              <a:rPr lang="it-IT" sz="1400" dirty="0" err="1" smtClean="0">
                <a:latin typeface="Verdana"/>
                <a:cs typeface="Verdana"/>
              </a:rPr>
              <a:t>Mln€</a:t>
            </a:r>
            <a:r>
              <a:rPr lang="it-IT" sz="1400" dirty="0" smtClean="0">
                <a:latin typeface="Verdana"/>
                <a:cs typeface="Verdana"/>
              </a:rPr>
              <a:t>) e </a:t>
            </a:r>
            <a:r>
              <a:rPr lang="it-IT" sz="1400" b="1" dirty="0" smtClean="0">
                <a:latin typeface="Verdana"/>
                <a:cs typeface="Verdana"/>
              </a:rPr>
              <a:t>pari all’90,1% del fatturato da diritto d’autore </a:t>
            </a:r>
            <a:r>
              <a:rPr lang="it-IT" sz="1400" dirty="0" smtClean="0">
                <a:latin typeface="Verdana"/>
                <a:cs typeface="Verdana"/>
              </a:rPr>
              <a:t>(622 </a:t>
            </a:r>
            <a:r>
              <a:rPr lang="it-IT" sz="1400" dirty="0" err="1" smtClean="0">
                <a:latin typeface="Verdana"/>
                <a:cs typeface="Verdana"/>
              </a:rPr>
              <a:t>Mln€</a:t>
            </a:r>
            <a:r>
              <a:rPr lang="it-IT" sz="1400" dirty="0" smtClean="0">
                <a:latin typeface="Verdana"/>
                <a:cs typeface="Verdana"/>
              </a:rPr>
              <a:t>); e nel 2015 le ripartizioni sono salite a </a:t>
            </a:r>
            <a:r>
              <a:rPr lang="it-IT" sz="1400" b="1" dirty="0" smtClean="0">
                <a:latin typeface="Verdana"/>
                <a:cs typeface="Verdana"/>
              </a:rPr>
              <a:t>617 milioni € (+10%)</a:t>
            </a:r>
            <a:r>
              <a:rPr lang="it" sz="1400" dirty="0" smtClean="0">
                <a:solidFill>
                  <a:srgbClr val="000000"/>
                </a:solidFill>
                <a:latin typeface="+mn-lt"/>
                <a:cs typeface="Verdana"/>
              </a:rPr>
              <a:t>:</a:t>
            </a:r>
            <a:endParaRPr lang="it-IT" sz="1400" b="1" dirty="0" smtClean="0">
              <a:latin typeface="+mn-lt"/>
              <a:cs typeface="Verdana"/>
            </a:endParaRPr>
          </a:p>
        </p:txBody>
      </p:sp>
      <p:sp>
        <p:nvSpPr>
          <p:cNvPr id="80" name="Rettangolo 79"/>
          <p:cNvSpPr/>
          <p:nvPr/>
        </p:nvSpPr>
        <p:spPr>
          <a:xfrm>
            <a:off x="2382147" y="4034664"/>
            <a:ext cx="8463872" cy="338554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endParaRPr lang="it-IT" sz="1600" i="1" dirty="0">
              <a:latin typeface="Verdana"/>
              <a:cs typeface="Verdana"/>
            </a:endParaRPr>
          </a:p>
        </p:txBody>
      </p:sp>
      <p:sp>
        <p:nvSpPr>
          <p:cNvPr id="88" name="Rettangolo arrotondato 87"/>
          <p:cNvSpPr/>
          <p:nvPr/>
        </p:nvSpPr>
        <p:spPr>
          <a:xfrm>
            <a:off x="729934" y="5007527"/>
            <a:ext cx="10752155" cy="791389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just"/>
            <a:r>
              <a:rPr lang="it-IT" sz="1400" dirty="0" smtClean="0">
                <a:solidFill>
                  <a:schemeClr val="tx1"/>
                </a:solidFill>
                <a:cs typeface="Verdana"/>
              </a:rPr>
              <a:t>Dal confronto emerge che </a:t>
            </a:r>
            <a:r>
              <a:rPr lang="it-IT" sz="1400" b="1" dirty="0" smtClean="0">
                <a:solidFill>
                  <a:schemeClr val="tx1"/>
                </a:solidFill>
                <a:cs typeface="Verdana"/>
              </a:rPr>
              <a:t>le distribuzioni effettuate da SIAE</a:t>
            </a:r>
            <a:r>
              <a:rPr lang="it-IT" sz="1400" dirty="0" smtClean="0">
                <a:solidFill>
                  <a:schemeClr val="tx1"/>
                </a:solidFill>
                <a:cs typeface="Verdana"/>
              </a:rPr>
              <a:t> (diritto d’autore pagato agli aventi diritto in rapporto agli incassi) sono </a:t>
            </a:r>
            <a:r>
              <a:rPr lang="it-IT" sz="1400" b="1" dirty="0" smtClean="0">
                <a:solidFill>
                  <a:schemeClr val="tx1"/>
                </a:solidFill>
                <a:cs typeface="Verdana"/>
              </a:rPr>
              <a:t>dunque superiori a </a:t>
            </a:r>
            <a:r>
              <a:rPr lang="it-IT" sz="1400" b="1" dirty="0">
                <a:solidFill>
                  <a:schemeClr val="tx1"/>
                </a:solidFill>
                <a:cs typeface="Verdana"/>
              </a:rPr>
              <a:t>SACEM </a:t>
            </a:r>
            <a:r>
              <a:rPr lang="it-IT" sz="1400" b="1" dirty="0" smtClean="0">
                <a:solidFill>
                  <a:schemeClr val="tx1"/>
                </a:solidFill>
                <a:cs typeface="Verdana"/>
              </a:rPr>
              <a:t>(Francia), GEMA (Germania) o PRS (Regno Unito).</a:t>
            </a:r>
            <a:r>
              <a:rPr lang="it-IT" sz="1400" dirty="0" smtClean="0">
                <a:solidFill>
                  <a:schemeClr val="tx1"/>
                </a:solidFill>
                <a:cs typeface="Verdana"/>
              </a:rPr>
              <a:t> </a:t>
            </a:r>
            <a:endParaRPr lang="it-IT" sz="1400" dirty="0">
              <a:solidFill>
                <a:schemeClr val="tx1"/>
              </a:solidFill>
              <a:cs typeface="Verdana"/>
            </a:endParaRPr>
          </a:p>
        </p:txBody>
      </p:sp>
      <p:sp>
        <p:nvSpPr>
          <p:cNvPr id="79" name="Rettangolo arrotondato 78"/>
          <p:cNvSpPr/>
          <p:nvPr/>
        </p:nvSpPr>
        <p:spPr>
          <a:xfrm>
            <a:off x="573469" y="1355075"/>
            <a:ext cx="11045061" cy="4557301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83" name="Triangolo isoscele 82"/>
          <p:cNvSpPr/>
          <p:nvPr/>
        </p:nvSpPr>
        <p:spPr>
          <a:xfrm flipV="1">
            <a:off x="4948648" y="4853324"/>
            <a:ext cx="1970773" cy="216024"/>
          </a:xfrm>
          <a:prstGeom prst="triangle">
            <a:avLst/>
          </a:prstGeom>
          <a:solidFill>
            <a:srgbClr val="00589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625759" y="5905854"/>
            <a:ext cx="1756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latin typeface="Verdana"/>
                <a:cs typeface="Verdana"/>
              </a:rPr>
              <a:t>Fonte: Bilanci 2014</a:t>
            </a:r>
          </a:p>
          <a:p>
            <a:endParaRPr lang="it-IT" sz="1000" i="1" dirty="0" smtClean="0">
              <a:latin typeface="Verdana"/>
              <a:cs typeface="Verdana"/>
            </a:endParaRPr>
          </a:p>
        </p:txBody>
      </p:sp>
      <p:graphicFrame>
        <p:nvGraphicFramePr>
          <p:cNvPr id="13" name="Grafico 12"/>
          <p:cNvGraphicFramePr/>
          <p:nvPr>
            <p:extLst>
              <p:ext uri="{D42A27DB-BD31-4B8C-83A1-F6EECF244321}">
                <p14:modId xmlns:p14="http://schemas.microsoft.com/office/powerpoint/2010/main" val="3967624725"/>
              </p:ext>
            </p:extLst>
          </p:nvPr>
        </p:nvGraphicFramePr>
        <p:xfrm>
          <a:off x="1972294" y="1944054"/>
          <a:ext cx="81793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olo 1"/>
          <p:cNvSpPr txBox="1">
            <a:spLocks/>
          </p:cNvSpPr>
          <p:nvPr/>
        </p:nvSpPr>
        <p:spPr>
          <a:xfrm>
            <a:off x="7778500" y="665470"/>
            <a:ext cx="381124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 VOLUMI DELLE RIPARTIZIONI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830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25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cxnSp>
        <p:nvCxnSpPr>
          <p:cNvPr id="14" name="Connettore 2 13"/>
          <p:cNvCxnSpPr>
            <a:stCxn id="19" idx="2"/>
          </p:cNvCxnSpPr>
          <p:nvPr/>
        </p:nvCxnSpPr>
        <p:spPr>
          <a:xfrm>
            <a:off x="3441082" y="2424565"/>
            <a:ext cx="5341920" cy="12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6426927" y="2679350"/>
            <a:ext cx="3598803" cy="261586"/>
          </a:xfrm>
          <a:prstGeom prst="rect">
            <a:avLst/>
          </a:prstGeom>
          <a:solidFill>
            <a:schemeClr val="bg1"/>
          </a:solidFill>
        </p:spPr>
        <p:txBody>
          <a:bodyPr wrap="square" lIns="91415" tIns="45708" rIns="91415" bIns="45708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100" i="1" dirty="0" smtClean="0">
                <a:solidFill>
                  <a:srgbClr val="000000"/>
                </a:solidFill>
                <a:latin typeface="Verdana"/>
                <a:cs typeface="Verdana"/>
              </a:rPr>
              <a:t>Riduzione costante della provvigione</a:t>
            </a:r>
            <a:endParaRPr lang="it-IT" sz="1100" i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749893" y="5100185"/>
            <a:ext cx="10692211" cy="662788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marL="0" lvl="2" algn="just"/>
            <a:r>
              <a:rPr lang="it-IT" sz="1400" dirty="0" smtClean="0">
                <a:solidFill>
                  <a:srgbClr val="000000"/>
                </a:solidFill>
                <a:cs typeface="Verdana"/>
              </a:rPr>
              <a:t>Dal 2012 in poi (nuova </a:t>
            </a:r>
            <a:r>
              <a:rPr lang="it-IT" sz="1400" dirty="0" err="1" smtClean="0">
                <a:solidFill>
                  <a:srgbClr val="000000"/>
                </a:solidFill>
                <a:cs typeface="Verdana"/>
              </a:rPr>
              <a:t>governance</a:t>
            </a:r>
            <a:r>
              <a:rPr lang="it-IT" sz="1400" dirty="0" smtClean="0">
                <a:solidFill>
                  <a:srgbClr val="000000"/>
                </a:solidFill>
                <a:cs typeface="Verdana"/>
              </a:rPr>
              <a:t> SIAE) gli interventi effettuati hanno permesso una costante riduzione </a:t>
            </a:r>
            <a:r>
              <a:rPr lang="it-IT" sz="1400" b="1" dirty="0" smtClean="0">
                <a:solidFill>
                  <a:srgbClr val="000000"/>
                </a:solidFill>
                <a:cs typeface="Verdana"/>
              </a:rPr>
              <a:t>della provvigione percentuale media. </a:t>
            </a:r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  <a:cs typeface="Verdana"/>
              </a:rPr>
              <a:t>Nel 2015 la provvigione media è scesa ulteriormente al 15,3%.</a:t>
            </a:r>
            <a:endParaRPr lang="it-IT" sz="1400" dirty="0" smtClean="0">
              <a:solidFill>
                <a:schemeClr val="tx2">
                  <a:lumMod val="75000"/>
                </a:schemeClr>
              </a:solidFill>
              <a:cs typeface="Verdana"/>
            </a:endParaRPr>
          </a:p>
        </p:txBody>
      </p:sp>
      <p:sp>
        <p:nvSpPr>
          <p:cNvPr id="18" name="Triangolo isoscele 17"/>
          <p:cNvSpPr/>
          <p:nvPr/>
        </p:nvSpPr>
        <p:spPr>
          <a:xfrm flipV="1">
            <a:off x="5110611" y="4642972"/>
            <a:ext cx="1970773" cy="168436"/>
          </a:xfrm>
          <a:prstGeom prst="triangle">
            <a:avLst/>
          </a:prstGeom>
          <a:solidFill>
            <a:srgbClr val="00589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2198354" y="1993702"/>
            <a:ext cx="2485456" cy="430863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15" tIns="45708" rIns="91415" bIns="45708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100" i="1" dirty="0" smtClean="0">
                <a:solidFill>
                  <a:srgbClr val="000000"/>
                </a:solidFill>
                <a:latin typeface="Verdana"/>
                <a:cs typeface="Verdana"/>
              </a:rPr>
              <a:t>Intervento della nuova </a:t>
            </a:r>
            <a:r>
              <a:rPr lang="it-IT" sz="1100" i="1" dirty="0" err="1" smtClean="0">
                <a:solidFill>
                  <a:srgbClr val="000000"/>
                </a:solidFill>
                <a:latin typeface="Verdana"/>
                <a:cs typeface="Verdana"/>
              </a:rPr>
              <a:t>governance</a:t>
            </a:r>
            <a:r>
              <a:rPr lang="it-IT" sz="1100" i="1" dirty="0" smtClean="0">
                <a:solidFill>
                  <a:srgbClr val="000000"/>
                </a:solidFill>
                <a:latin typeface="Verdana"/>
                <a:cs typeface="Verdana"/>
              </a:rPr>
              <a:t> SIAE</a:t>
            </a:r>
            <a:endParaRPr lang="it-IT" sz="1100" i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573469" y="1701477"/>
            <a:ext cx="11045061" cy="4068000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24526" y="3835506"/>
            <a:ext cx="1713715" cy="20005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sz="700" b="1" dirty="0" smtClean="0">
                <a:latin typeface="+mj-lt"/>
              </a:rPr>
              <a:t>provvigione media musica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661359" y="3920533"/>
            <a:ext cx="2484887" cy="20005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sz="700" b="1" dirty="0" smtClean="0">
                <a:latin typeface="+mj-lt"/>
              </a:rPr>
              <a:t>provvigione media di tutti i repertori</a:t>
            </a:r>
          </a:p>
        </p:txBody>
      </p:sp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2408041591"/>
              </p:ext>
            </p:extLst>
          </p:nvPr>
        </p:nvGraphicFramePr>
        <p:xfrm>
          <a:off x="1051591" y="1926075"/>
          <a:ext cx="8569144" cy="258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7" name="Connettore 1 26"/>
          <p:cNvCxnSpPr/>
          <p:nvPr/>
        </p:nvCxnSpPr>
        <p:spPr>
          <a:xfrm flipV="1">
            <a:off x="3570195" y="2409558"/>
            <a:ext cx="0" cy="1692000"/>
          </a:xfrm>
          <a:prstGeom prst="line">
            <a:avLst/>
          </a:prstGeom>
          <a:ln w="28575" cmpd="sng">
            <a:solidFill>
              <a:srgbClr val="8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>
          <a:xfrm>
            <a:off x="588127" y="5911200"/>
            <a:ext cx="88386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latin typeface="Verdana"/>
                <a:cs typeface="Verdana"/>
              </a:rPr>
              <a:t>Fonte: Bilancio d’Esercizio 2014</a:t>
            </a: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7866635" y="654453"/>
            <a:ext cx="381124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olo 1"/>
          <p:cNvSpPr txBox="1">
            <a:spLocks/>
          </p:cNvSpPr>
          <p:nvPr/>
        </p:nvSpPr>
        <p:spPr>
          <a:xfrm>
            <a:off x="7568588" y="817870"/>
            <a:ext cx="4085423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L’ANDAMENTO DELLE PROVVIGIONI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007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26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28" name="Rettangolo 27"/>
          <p:cNvSpPr/>
          <p:nvPr/>
        </p:nvSpPr>
        <p:spPr>
          <a:xfrm>
            <a:off x="588127" y="5911200"/>
            <a:ext cx="883868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latin typeface="Verdana"/>
                <a:cs typeface="Verdana"/>
              </a:rPr>
              <a:t>Fonte: Bilancio d’Esercizio 2014, report CISAC 2014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6889960" y="2995473"/>
            <a:ext cx="612409" cy="246221"/>
          </a:xfrm>
          <a:prstGeom prst="rect">
            <a:avLst/>
          </a:prstGeom>
          <a:solidFill>
            <a:srgbClr val="FF6600">
              <a:alpha val="3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000" i="1" dirty="0" smtClean="0">
                <a:latin typeface="Verdana"/>
                <a:cs typeface="Verdana"/>
              </a:rPr>
              <a:t>14,5%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0232003" y="2995472"/>
            <a:ext cx="330365" cy="246221"/>
          </a:xfrm>
          <a:prstGeom prst="rect">
            <a:avLst/>
          </a:prstGeom>
          <a:solidFill>
            <a:srgbClr val="FF6600">
              <a:alpha val="32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it-IT" sz="1000" i="1" dirty="0" smtClean="0">
                <a:latin typeface="Verdana"/>
                <a:cs typeface="Verdana"/>
              </a:rPr>
              <a:t>9%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1047668" y="1590834"/>
            <a:ext cx="9139175" cy="418770"/>
          </a:xfrm>
          <a:prstGeom prst="rect">
            <a:avLst/>
          </a:prstGeom>
        </p:spPr>
        <p:txBody>
          <a:bodyPr wrap="square" tIns="46800" bIns="9360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dirty="0">
                <a:solidFill>
                  <a:srgbClr val="000000"/>
                </a:solidFill>
                <a:cs typeface="Verdana"/>
              </a:rPr>
              <a:t>P</a:t>
            </a:r>
            <a:r>
              <a:rPr lang="it-IT" sz="1800" dirty="0" smtClean="0">
                <a:solidFill>
                  <a:srgbClr val="000000"/>
                </a:solidFill>
                <a:cs typeface="Verdana"/>
              </a:rPr>
              <a:t>rovvigioni sugli incassi (es</a:t>
            </a:r>
            <a:r>
              <a:rPr lang="it-IT" sz="1800" dirty="0">
                <a:solidFill>
                  <a:srgbClr val="000000"/>
                </a:solidFill>
                <a:cs typeface="Verdana"/>
              </a:rPr>
              <a:t>. </a:t>
            </a:r>
            <a:r>
              <a:rPr lang="it-IT" sz="1800" dirty="0" smtClean="0">
                <a:solidFill>
                  <a:srgbClr val="000000"/>
                </a:solidFill>
                <a:cs typeface="Verdana"/>
              </a:rPr>
              <a:t>musica)</a:t>
            </a:r>
            <a:endParaRPr lang="en-US" sz="1800" dirty="0">
              <a:solidFill>
                <a:srgbClr val="000000"/>
              </a:solidFill>
              <a:cs typeface="Verdana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1380000" y="2097911"/>
            <a:ext cx="9432000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ttangolo 28"/>
          <p:cNvSpPr/>
          <p:nvPr/>
        </p:nvSpPr>
        <p:spPr>
          <a:xfrm>
            <a:off x="1379313" y="2081535"/>
            <a:ext cx="8948691" cy="276999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i="1" dirty="0" smtClean="0">
                <a:solidFill>
                  <a:srgbClr val="000000"/>
                </a:solidFill>
                <a:cs typeface="Verdana"/>
              </a:rPr>
              <a:t>fee</a:t>
            </a:r>
            <a:r>
              <a:rPr lang="it" sz="1200" i="1" dirty="0" smtClean="0">
                <a:solidFill>
                  <a:srgbClr val="000000"/>
                </a:solidFill>
                <a:cs typeface="Verdana"/>
              </a:rPr>
              <a:t> </a:t>
            </a:r>
            <a:r>
              <a:rPr lang="it-IT" sz="1200" i="1" dirty="0" smtClean="0">
                <a:solidFill>
                  <a:srgbClr val="000000"/>
                </a:solidFill>
                <a:cs typeface="Verdana"/>
              </a:rPr>
              <a:t>applicata dalle diverse Società, dati 2014</a:t>
            </a:r>
            <a:endParaRPr lang="it-IT" sz="1200" i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cxnSp>
        <p:nvCxnSpPr>
          <p:cNvPr id="30" name="Straight Connector 83"/>
          <p:cNvCxnSpPr/>
          <p:nvPr/>
        </p:nvCxnSpPr>
        <p:spPr>
          <a:xfrm flipV="1">
            <a:off x="4471033" y="2675367"/>
            <a:ext cx="3106" cy="221453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3"/>
          <p:cNvCxnSpPr/>
          <p:nvPr/>
        </p:nvCxnSpPr>
        <p:spPr>
          <a:xfrm flipV="1">
            <a:off x="7574377" y="2675367"/>
            <a:ext cx="0" cy="2155069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arrotondato 32"/>
          <p:cNvSpPr/>
          <p:nvPr/>
        </p:nvSpPr>
        <p:spPr>
          <a:xfrm>
            <a:off x="1377652" y="5321783"/>
            <a:ext cx="9077759" cy="587497"/>
          </a:xfrm>
          <a:prstGeom prst="roundRect">
            <a:avLst>
              <a:gd name="adj" fmla="val 0"/>
            </a:avLst>
          </a:prstGeom>
          <a:solidFill>
            <a:schemeClr val="bg1">
              <a:lumMod val="9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  <a:cs typeface="Verdana"/>
              </a:rPr>
              <a:t>Il confronto delle </a:t>
            </a:r>
            <a:r>
              <a:rPr lang="it-IT" sz="1600" b="1" dirty="0" smtClean="0">
                <a:solidFill>
                  <a:schemeClr val="tx1"/>
                </a:solidFill>
                <a:cs typeface="Verdana"/>
              </a:rPr>
              <a:t>provvigioni</a:t>
            </a:r>
            <a:r>
              <a:rPr lang="it-IT" sz="1600" dirty="0" smtClean="0">
                <a:solidFill>
                  <a:schemeClr val="tx1"/>
                </a:solidFill>
                <a:cs typeface="Verdana"/>
              </a:rPr>
              <a:t> sugli incassi evidenzia anche in termini assoluti un livello </a:t>
            </a:r>
            <a:r>
              <a:rPr lang="it-IT" sz="1600" b="1" dirty="0" smtClean="0">
                <a:solidFill>
                  <a:schemeClr val="tx1"/>
                </a:solidFill>
                <a:cs typeface="Verdana"/>
              </a:rPr>
              <a:t>sostanzialmente</a:t>
            </a:r>
            <a:r>
              <a:rPr lang="it-IT" sz="1600" dirty="0" smtClean="0">
                <a:solidFill>
                  <a:schemeClr val="tx1"/>
                </a:solidFill>
                <a:cs typeface="Verdana"/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  <a:cs typeface="Verdana"/>
              </a:rPr>
              <a:t>in linea con la media </a:t>
            </a:r>
            <a:r>
              <a:rPr lang="it-IT" sz="1600" dirty="0" smtClean="0">
                <a:solidFill>
                  <a:schemeClr val="tx1"/>
                </a:solidFill>
                <a:cs typeface="Verdana"/>
              </a:rPr>
              <a:t>delle principali </a:t>
            </a:r>
            <a:r>
              <a:rPr lang="it-IT" sz="1600" b="1" dirty="0" smtClean="0">
                <a:solidFill>
                  <a:schemeClr val="tx1"/>
                </a:solidFill>
                <a:cs typeface="Verdana"/>
              </a:rPr>
              <a:t>consorelle.</a:t>
            </a:r>
            <a:endParaRPr lang="it-IT" sz="1600" dirty="0" smtClean="0">
              <a:solidFill>
                <a:schemeClr val="tx1"/>
              </a:solidFill>
              <a:cs typeface="Verdana"/>
            </a:endParaRPr>
          </a:p>
        </p:txBody>
      </p:sp>
      <p:pic>
        <p:nvPicPr>
          <p:cNvPr id="35" name="Immagine 34" descr="https://wm-services.sacem.fr/files/content/sites/sitar/files/theme/img/logo_sac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777" y="4608887"/>
            <a:ext cx="501517" cy="2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magine 35" descr="https://upload.wikimedia.org/wikipedia/ru/6/68/Gema_logo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1125" y="4517313"/>
            <a:ext cx="312772" cy="4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magine 36" descr="http://static1.squarespace.com/static/533c33dae4b06376934d5305/t/5370cbe4e4b02a53040ac44f/1399901166452/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921" y="4567102"/>
            <a:ext cx="395190" cy="3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Immagine 40" descr="https://wm-services.sacem.fr/files/content/sites/sitar/files/theme/img/logo_sac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2660" y="4608887"/>
            <a:ext cx="501517" cy="2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magine 41" descr="https://upload.wikimedia.org/wikipedia/ru/6/68/Gema_logo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65461" y="4517313"/>
            <a:ext cx="312772" cy="4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Immagine 42" descr="http://static1.squarespace.com/static/533c33dae4b06376934d5305/t/5370cbe4e4b02a53040ac44f/1399901166452/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265" y="4567102"/>
            <a:ext cx="395190" cy="3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magine 44" descr="https://wm-services.sacem.fr/files/content/sites/sitar/files/theme/img/logo_sace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8473" y="4608887"/>
            <a:ext cx="501517" cy="23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magine 45" descr="https://upload.wikimedia.org/wikipedia/ru/6/68/Gema_logo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3813" y="4517313"/>
            <a:ext cx="312772" cy="4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Immagine 46" descr="http://static1.squarespace.com/static/533c33dae4b06376934d5305/t/5370cbe4e4b02a53040ac44f/1399901166452/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4617" y="4507640"/>
            <a:ext cx="395190" cy="3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tangolo 47"/>
          <p:cNvSpPr/>
          <p:nvPr/>
        </p:nvSpPr>
        <p:spPr>
          <a:xfrm>
            <a:off x="3985003" y="2779448"/>
            <a:ext cx="486030" cy="246221"/>
          </a:xfrm>
          <a:prstGeom prst="rect">
            <a:avLst/>
          </a:prstGeom>
          <a:solidFill>
            <a:srgbClr val="FF6600">
              <a:alpha val="32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it-IT" sz="1000" i="1" dirty="0" smtClean="0">
                <a:latin typeface="Verdana"/>
                <a:cs typeface="Verdana"/>
              </a:rPr>
              <a:t>20%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1562433" y="4939688"/>
            <a:ext cx="269112" cy="246221"/>
          </a:xfrm>
          <a:prstGeom prst="rect">
            <a:avLst/>
          </a:prstGeom>
          <a:solidFill>
            <a:srgbClr val="FF6600">
              <a:alpha val="32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it-IT" sz="1000" i="1" dirty="0" smtClean="0">
                <a:latin typeface="Verdana"/>
                <a:cs typeface="Verdana"/>
              </a:rPr>
              <a:t>%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1777009" y="4939688"/>
            <a:ext cx="85223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>
                <a:latin typeface="Verdana"/>
                <a:cs typeface="Verdana"/>
              </a:rPr>
              <a:t>p</a:t>
            </a:r>
            <a:r>
              <a:rPr lang="it-IT" sz="1000" i="1" dirty="0" smtClean="0">
                <a:latin typeface="Verdana"/>
                <a:cs typeface="Verdana"/>
              </a:rPr>
              <a:t>rovvigione media</a:t>
            </a:r>
          </a:p>
        </p:txBody>
      </p:sp>
      <p:graphicFrame>
        <p:nvGraphicFramePr>
          <p:cNvPr id="51" name="Grafico 50"/>
          <p:cNvGraphicFramePr/>
          <p:nvPr>
            <p:extLst>
              <p:ext uri="{D42A27DB-BD31-4B8C-83A1-F6EECF244321}">
                <p14:modId xmlns:p14="http://schemas.microsoft.com/office/powerpoint/2010/main" val="2656731279"/>
              </p:ext>
            </p:extLst>
          </p:nvPr>
        </p:nvGraphicFramePr>
        <p:xfrm>
          <a:off x="1429465" y="2563424"/>
          <a:ext cx="2664383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2" name="Grafico 51"/>
          <p:cNvGraphicFramePr/>
          <p:nvPr>
            <p:extLst>
              <p:ext uri="{D42A27DB-BD31-4B8C-83A1-F6EECF244321}">
                <p14:modId xmlns:p14="http://schemas.microsoft.com/office/powerpoint/2010/main" val="3640394306"/>
              </p:ext>
            </p:extLst>
          </p:nvPr>
        </p:nvGraphicFramePr>
        <p:xfrm>
          <a:off x="4504702" y="2671335"/>
          <a:ext cx="2664000" cy="190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3" name="Grafico 52"/>
          <p:cNvGraphicFramePr/>
          <p:nvPr>
            <p:extLst>
              <p:ext uri="{D42A27DB-BD31-4B8C-83A1-F6EECF244321}">
                <p14:modId xmlns:p14="http://schemas.microsoft.com/office/powerpoint/2010/main" val="1752412368"/>
              </p:ext>
            </p:extLst>
          </p:nvPr>
        </p:nvGraphicFramePr>
        <p:xfrm>
          <a:off x="7671422" y="2782282"/>
          <a:ext cx="2664000" cy="179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54" name="Straight Connector 83"/>
          <p:cNvCxnSpPr/>
          <p:nvPr/>
        </p:nvCxnSpPr>
        <p:spPr>
          <a:xfrm flipH="1">
            <a:off x="1453697" y="3067480"/>
            <a:ext cx="258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e 54"/>
          <p:cNvSpPr/>
          <p:nvPr/>
        </p:nvSpPr>
        <p:spPr>
          <a:xfrm>
            <a:off x="1633769" y="2707440"/>
            <a:ext cx="468000" cy="324605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56" name="Ovale 55"/>
          <p:cNvSpPr/>
          <p:nvPr/>
        </p:nvSpPr>
        <p:spPr>
          <a:xfrm>
            <a:off x="4672067" y="3067480"/>
            <a:ext cx="468000" cy="324605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cxnSp>
        <p:nvCxnSpPr>
          <p:cNvPr id="57" name="Straight Connector 83"/>
          <p:cNvCxnSpPr/>
          <p:nvPr/>
        </p:nvCxnSpPr>
        <p:spPr>
          <a:xfrm flipH="1">
            <a:off x="4630465" y="3269714"/>
            <a:ext cx="258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83"/>
          <p:cNvCxnSpPr/>
          <p:nvPr/>
        </p:nvCxnSpPr>
        <p:spPr>
          <a:xfrm flipH="1">
            <a:off x="7716734" y="3269714"/>
            <a:ext cx="258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1669721" y="2733862"/>
            <a:ext cx="504056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21%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2245785" y="2923464"/>
            <a:ext cx="504056" cy="25391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18%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2893857" y="2661854"/>
            <a:ext cx="504056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22%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3469921" y="2851456"/>
            <a:ext cx="504056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19%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5342129" y="3132359"/>
            <a:ext cx="504056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13%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5918193" y="2765714"/>
            <a:ext cx="504056" cy="253916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18%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6501694" y="3052857"/>
            <a:ext cx="504056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14%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7934417" y="2923464"/>
            <a:ext cx="504056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10%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8582489" y="3165910"/>
            <a:ext cx="504056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>
                <a:latin typeface="+mj-lt"/>
              </a:rPr>
              <a:t>8</a:t>
            </a:r>
            <a:r>
              <a:rPr lang="it-IT" sz="1050" dirty="0" smtClean="0">
                <a:latin typeface="+mj-lt"/>
              </a:rPr>
              <a:t>%</a:t>
            </a:r>
          </a:p>
        </p:txBody>
      </p:sp>
      <p:sp>
        <p:nvSpPr>
          <p:cNvPr id="68" name="CasellaDiTesto 67"/>
          <p:cNvSpPr txBox="1"/>
          <p:nvPr/>
        </p:nvSpPr>
        <p:spPr>
          <a:xfrm>
            <a:off x="9086545" y="2877878"/>
            <a:ext cx="504056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10%</a:t>
            </a:r>
          </a:p>
        </p:txBody>
      </p:sp>
      <p:sp>
        <p:nvSpPr>
          <p:cNvPr id="69" name="CasellaDiTesto 68"/>
          <p:cNvSpPr txBox="1"/>
          <p:nvPr/>
        </p:nvSpPr>
        <p:spPr>
          <a:xfrm>
            <a:off x="9734617" y="3021894"/>
            <a:ext cx="504056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050" dirty="0" smtClean="0">
                <a:latin typeface="+mj-lt"/>
              </a:rPr>
              <a:t>9%</a:t>
            </a:r>
          </a:p>
        </p:txBody>
      </p:sp>
      <p:sp>
        <p:nvSpPr>
          <p:cNvPr id="70" name="Ovale 69"/>
          <p:cNvSpPr/>
          <p:nvPr/>
        </p:nvSpPr>
        <p:spPr>
          <a:xfrm>
            <a:off x="7862409" y="2886891"/>
            <a:ext cx="468000" cy="324605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71" name="CasellaDiTesto 70"/>
          <p:cNvSpPr txBox="1"/>
          <p:nvPr/>
        </p:nvSpPr>
        <p:spPr>
          <a:xfrm>
            <a:off x="1562433" y="2460099"/>
            <a:ext cx="2771584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it-IT" sz="1400" b="1" i="1" u="sng" dirty="0" smtClean="0">
                <a:latin typeface="+mj-lt"/>
              </a:rPr>
              <a:t>PERFORMING RIGHTS</a:t>
            </a:r>
          </a:p>
        </p:txBody>
      </p:sp>
      <p:sp>
        <p:nvSpPr>
          <p:cNvPr id="72" name="CasellaDiTesto 71"/>
          <p:cNvSpPr txBox="1"/>
          <p:nvPr/>
        </p:nvSpPr>
        <p:spPr>
          <a:xfrm>
            <a:off x="4550765" y="2460099"/>
            <a:ext cx="2771584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it-IT" sz="1400" b="1" i="1" u="sng" dirty="0" smtClean="0">
                <a:latin typeface="+mj-lt"/>
              </a:rPr>
              <a:t>BROADCASTING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7539097" y="2460099"/>
            <a:ext cx="2771584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it-IT" sz="1400" b="1" i="1" u="sng" dirty="0" smtClean="0">
                <a:latin typeface="+mj-lt"/>
              </a:rPr>
              <a:t>ONLINE</a:t>
            </a:r>
          </a:p>
        </p:txBody>
      </p:sp>
      <p:cxnSp>
        <p:nvCxnSpPr>
          <p:cNvPr id="74" name="Connettore 1 73"/>
          <p:cNvCxnSpPr/>
          <p:nvPr/>
        </p:nvCxnSpPr>
        <p:spPr>
          <a:xfrm>
            <a:off x="1525705" y="4436114"/>
            <a:ext cx="2376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5" name="Connettore 1 74"/>
          <p:cNvCxnSpPr/>
          <p:nvPr/>
        </p:nvCxnSpPr>
        <p:spPr>
          <a:xfrm>
            <a:off x="4622313" y="4436114"/>
            <a:ext cx="2376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6" name="Connettore 1 75"/>
          <p:cNvCxnSpPr/>
          <p:nvPr/>
        </p:nvCxnSpPr>
        <p:spPr>
          <a:xfrm>
            <a:off x="7790401" y="4436114"/>
            <a:ext cx="2376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rot="5400000">
            <a:off x="4585888" y="4471640"/>
            <a:ext cx="72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 rot="5400000">
            <a:off x="3865969" y="4471632"/>
            <a:ext cx="72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rot="5400000">
            <a:off x="1489705" y="4471632"/>
            <a:ext cx="72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rot="5400000">
            <a:off x="6962313" y="4471632"/>
            <a:ext cx="72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 rot="5400000">
            <a:off x="7754401" y="4471632"/>
            <a:ext cx="72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 rot="5400000">
            <a:off x="10130665" y="4471632"/>
            <a:ext cx="7200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9" name="Rettangolo arrotondato 88"/>
          <p:cNvSpPr/>
          <p:nvPr/>
        </p:nvSpPr>
        <p:spPr>
          <a:xfrm>
            <a:off x="573469" y="1443210"/>
            <a:ext cx="11045061" cy="4512369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pic>
        <p:nvPicPr>
          <p:cNvPr id="90" name="Immagine 89" descr="LOGO_SIAE.jpg"/>
          <p:cNvPicPr>
            <a:picLocks noChangeAspect="1"/>
          </p:cNvPicPr>
          <p:nvPr/>
        </p:nvPicPr>
        <p:blipFill>
          <a:blip r:embed="rId10" cstate="print"/>
          <a:srcRect l="20972" t="38448" r="20970" b="37778"/>
          <a:stretch>
            <a:fillRect/>
          </a:stretch>
        </p:blipFill>
        <p:spPr bwMode="auto">
          <a:xfrm>
            <a:off x="1549987" y="4536312"/>
            <a:ext cx="580967" cy="3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Immagine 90" descr="LOGO_SIAE.jpg"/>
          <p:cNvPicPr>
            <a:picLocks noChangeAspect="1"/>
          </p:cNvPicPr>
          <p:nvPr/>
        </p:nvPicPr>
        <p:blipFill>
          <a:blip r:embed="rId10" cstate="print"/>
          <a:srcRect l="20972" t="38448" r="20970" b="37778"/>
          <a:stretch>
            <a:fillRect/>
          </a:stretch>
        </p:blipFill>
        <p:spPr bwMode="auto">
          <a:xfrm>
            <a:off x="4619103" y="4536312"/>
            <a:ext cx="580967" cy="3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Immagine 91" descr="LOGO_SIAE.jpg"/>
          <p:cNvPicPr>
            <a:picLocks noChangeAspect="1"/>
          </p:cNvPicPr>
          <p:nvPr/>
        </p:nvPicPr>
        <p:blipFill>
          <a:blip r:embed="rId10" cstate="print"/>
          <a:srcRect l="20972" t="38448" r="20970" b="37778"/>
          <a:stretch>
            <a:fillRect/>
          </a:stretch>
        </p:blipFill>
        <p:spPr bwMode="auto">
          <a:xfrm>
            <a:off x="7816159" y="4536312"/>
            <a:ext cx="580967" cy="34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riangolo isoscele 23"/>
          <p:cNvSpPr/>
          <p:nvPr/>
        </p:nvSpPr>
        <p:spPr>
          <a:xfrm flipV="1">
            <a:off x="5090101" y="5141011"/>
            <a:ext cx="1656184" cy="216024"/>
          </a:xfrm>
          <a:prstGeom prst="triangle">
            <a:avLst/>
          </a:prstGeom>
          <a:solidFill>
            <a:srgbClr val="00589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83" name="Titolo 1"/>
          <p:cNvSpPr txBox="1">
            <a:spLocks/>
          </p:cNvSpPr>
          <p:nvPr/>
        </p:nvSpPr>
        <p:spPr>
          <a:xfrm>
            <a:off x="7403335" y="654453"/>
            <a:ext cx="4274546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CONFRONTO DELLE PROVVIGIONI (MUSICA)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68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27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graphicFrame>
        <p:nvGraphicFramePr>
          <p:cNvPr id="83" name="Grafico 82"/>
          <p:cNvGraphicFramePr/>
          <p:nvPr>
            <p:extLst>
              <p:ext uri="{D42A27DB-BD31-4B8C-83A1-F6EECF244321}">
                <p14:modId xmlns:p14="http://schemas.microsoft.com/office/powerpoint/2010/main" val="104225584"/>
              </p:ext>
            </p:extLst>
          </p:nvPr>
        </p:nvGraphicFramePr>
        <p:xfrm>
          <a:off x="902825" y="1368644"/>
          <a:ext cx="10417216" cy="288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4" name="Ovale 83"/>
          <p:cNvSpPr/>
          <p:nvPr/>
        </p:nvSpPr>
        <p:spPr>
          <a:xfrm>
            <a:off x="4678881" y="3260237"/>
            <a:ext cx="654618" cy="324605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85" name="Immagine 84" descr="https://upload.wikimedia.org/wikipedia/ru/6/68/Gema_logo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80" t="3139" r="4246" b="3717"/>
          <a:stretch/>
        </p:blipFill>
        <p:spPr bwMode="auto">
          <a:xfrm>
            <a:off x="8022737" y="3662528"/>
            <a:ext cx="517108" cy="562265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ounded Rectangle 3"/>
          <p:cNvSpPr/>
          <p:nvPr/>
        </p:nvSpPr>
        <p:spPr>
          <a:xfrm>
            <a:off x="3498885" y="4260819"/>
            <a:ext cx="1463476" cy="221709"/>
          </a:xfrm>
          <a:prstGeom prst="round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solidFill>
                  <a:srgbClr val="1C1E13"/>
                </a:solidFill>
                <a:latin typeface="Verdana"/>
                <a:cs typeface="Verdana"/>
              </a:rPr>
              <a:t>GENERALISTA</a:t>
            </a:r>
            <a:endParaRPr lang="it-IT" sz="1200" b="1" i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94" name="Rounded Rectangle 3"/>
          <p:cNvSpPr/>
          <p:nvPr/>
        </p:nvSpPr>
        <p:spPr>
          <a:xfrm>
            <a:off x="5519956" y="4249802"/>
            <a:ext cx="1463476" cy="221709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solidFill>
                  <a:srgbClr val="1C1E13"/>
                </a:solidFill>
                <a:latin typeface="Verdana"/>
                <a:cs typeface="Verdana"/>
              </a:rPr>
              <a:t>Solo musica</a:t>
            </a:r>
            <a:endParaRPr lang="it-IT" sz="1200" i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95" name="Rounded Rectangle 3"/>
          <p:cNvSpPr/>
          <p:nvPr/>
        </p:nvSpPr>
        <p:spPr>
          <a:xfrm>
            <a:off x="7557831" y="4249802"/>
            <a:ext cx="1463476" cy="221709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>
                <a:solidFill>
                  <a:srgbClr val="1C1E13"/>
                </a:solidFill>
                <a:cs typeface="Verdana"/>
              </a:rPr>
              <a:t>Solo musica</a:t>
            </a:r>
            <a:endParaRPr lang="it-IT" sz="1200" i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96" name="Rounded Rectangle 3"/>
          <p:cNvSpPr/>
          <p:nvPr/>
        </p:nvSpPr>
        <p:spPr>
          <a:xfrm>
            <a:off x="9445235" y="4249802"/>
            <a:ext cx="1463476" cy="221709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>
                <a:solidFill>
                  <a:srgbClr val="1C1E13"/>
                </a:solidFill>
                <a:cs typeface="Verdana"/>
              </a:rPr>
              <a:t>Solo musica</a:t>
            </a:r>
            <a:endParaRPr lang="it-IT" sz="1200" i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97" name="CasellaDiTesto 96"/>
          <p:cNvSpPr txBox="1"/>
          <p:nvPr/>
        </p:nvSpPr>
        <p:spPr>
          <a:xfrm>
            <a:off x="1494950" y="4122952"/>
            <a:ext cx="1851544" cy="46166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it-IT" sz="1200" b="1" dirty="0" smtClean="0">
                <a:latin typeface="+mj-lt"/>
              </a:rPr>
              <a:t>Tipologia</a:t>
            </a:r>
          </a:p>
          <a:p>
            <a:pPr algn="ctr"/>
            <a:r>
              <a:rPr lang="it-IT" sz="1200" b="1" dirty="0" smtClean="0">
                <a:latin typeface="+mj-lt"/>
              </a:rPr>
              <a:t>repertori gestiti</a:t>
            </a:r>
          </a:p>
        </p:txBody>
      </p:sp>
      <p:sp>
        <p:nvSpPr>
          <p:cNvPr id="98" name="Rettangolo arrotondato 97"/>
          <p:cNvSpPr/>
          <p:nvPr/>
        </p:nvSpPr>
        <p:spPr>
          <a:xfrm>
            <a:off x="769714" y="4806845"/>
            <a:ext cx="10712371" cy="894670"/>
          </a:xfrm>
          <a:prstGeom prst="roundRect">
            <a:avLst>
              <a:gd name="adj" fmla="val 0"/>
            </a:avLst>
          </a:prstGeom>
          <a:solidFill>
            <a:schemeClr val="bg1">
              <a:lumMod val="9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just"/>
            <a:r>
              <a:rPr lang="it-IT" sz="1600" dirty="0" smtClean="0">
                <a:solidFill>
                  <a:schemeClr val="tx1"/>
                </a:solidFill>
                <a:cs typeface="Verdana"/>
              </a:rPr>
              <a:t>Grazie agli interventi sull’equilibrio economico-gestionale della Società, SIAE </a:t>
            </a:r>
            <a:r>
              <a:rPr lang="it-IT" sz="1600" dirty="0">
                <a:solidFill>
                  <a:schemeClr val="tx1"/>
                </a:solidFill>
                <a:cs typeface="Verdana"/>
              </a:rPr>
              <a:t>registra </a:t>
            </a:r>
            <a:r>
              <a:rPr lang="it-IT" sz="1600" dirty="0" smtClean="0">
                <a:solidFill>
                  <a:schemeClr val="tx1"/>
                </a:solidFill>
                <a:cs typeface="Verdana"/>
              </a:rPr>
              <a:t>costantemente </a:t>
            </a:r>
            <a:r>
              <a:rPr lang="it-IT" sz="1600" b="1" dirty="0" smtClean="0">
                <a:solidFill>
                  <a:schemeClr val="tx1"/>
                </a:solidFill>
                <a:cs typeface="Verdana"/>
              </a:rPr>
              <a:t>risultati operativi validi</a:t>
            </a:r>
            <a:r>
              <a:rPr lang="it-IT" sz="1600" dirty="0" smtClean="0">
                <a:solidFill>
                  <a:schemeClr val="tx1"/>
                </a:solidFill>
                <a:cs typeface="Verdana"/>
              </a:rPr>
              <a:t> (nonostante </a:t>
            </a:r>
            <a:r>
              <a:rPr lang="it-IT" sz="1600" dirty="0">
                <a:solidFill>
                  <a:schemeClr val="tx1"/>
                </a:solidFill>
                <a:cs typeface="Verdana"/>
              </a:rPr>
              <a:t>gestisca anche repertori </a:t>
            </a:r>
            <a:r>
              <a:rPr lang="it-IT" sz="1600" dirty="0" smtClean="0">
                <a:solidFill>
                  <a:schemeClr val="tx1"/>
                </a:solidFill>
                <a:cs typeface="Verdana"/>
              </a:rPr>
              <a:t>economicamente “fragili”) e </a:t>
            </a:r>
            <a:r>
              <a:rPr lang="it-IT" sz="1600" b="1" dirty="0" smtClean="0">
                <a:solidFill>
                  <a:schemeClr val="tx1"/>
                </a:solidFill>
                <a:cs typeface="Verdana"/>
              </a:rPr>
              <a:t>persino migliori rispetto alle consorelle estere</a:t>
            </a:r>
            <a:endParaRPr lang="it-IT" sz="1600" b="1" dirty="0">
              <a:solidFill>
                <a:schemeClr val="tx1"/>
              </a:solidFill>
              <a:cs typeface="Verdana"/>
            </a:endParaRPr>
          </a:p>
        </p:txBody>
      </p:sp>
      <p:sp>
        <p:nvSpPr>
          <p:cNvPr id="99" name="Triangolo isoscele 98"/>
          <p:cNvSpPr/>
          <p:nvPr/>
        </p:nvSpPr>
        <p:spPr>
          <a:xfrm flipV="1">
            <a:off x="5484956" y="4679998"/>
            <a:ext cx="1656184" cy="216024"/>
          </a:xfrm>
          <a:prstGeom prst="triangle">
            <a:avLst/>
          </a:prstGeom>
          <a:solidFill>
            <a:srgbClr val="00589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cxnSp>
        <p:nvCxnSpPr>
          <p:cNvPr id="100" name="Straight Connector 83"/>
          <p:cNvCxnSpPr/>
          <p:nvPr/>
        </p:nvCxnSpPr>
        <p:spPr>
          <a:xfrm flipV="1">
            <a:off x="5342161" y="3648034"/>
            <a:ext cx="0" cy="864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83"/>
          <p:cNvCxnSpPr/>
          <p:nvPr/>
        </p:nvCxnSpPr>
        <p:spPr>
          <a:xfrm flipV="1">
            <a:off x="7308387" y="3648034"/>
            <a:ext cx="0" cy="864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83"/>
          <p:cNvCxnSpPr/>
          <p:nvPr/>
        </p:nvCxnSpPr>
        <p:spPr>
          <a:xfrm flipV="1">
            <a:off x="9262287" y="3648034"/>
            <a:ext cx="0" cy="864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ttangolo arrotondato 102"/>
          <p:cNvSpPr/>
          <p:nvPr/>
        </p:nvSpPr>
        <p:spPr>
          <a:xfrm>
            <a:off x="575958" y="1612124"/>
            <a:ext cx="11042572" cy="4158841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pic>
        <p:nvPicPr>
          <p:cNvPr id="87" name="Immagine 86" descr="https://wm-services.sacem.fr/files/content/sites/sitar/files/theme/img/logo_sac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95" y="3692404"/>
            <a:ext cx="817639" cy="386466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magine 87" descr="http://static1.squarespace.com/static/533c33dae4b06376934d5305/t/5370cbe4e4b02a53040ac44f/1399901166452/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7676" y="3709243"/>
            <a:ext cx="737998" cy="468833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ttangolo 103"/>
          <p:cNvSpPr/>
          <p:nvPr/>
        </p:nvSpPr>
        <p:spPr>
          <a:xfrm>
            <a:off x="573469" y="5718437"/>
            <a:ext cx="8853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i="1" dirty="0" smtClean="0">
              <a:latin typeface="Verdana"/>
              <a:cs typeface="Verdana"/>
            </a:endParaRPr>
          </a:p>
          <a:p>
            <a:r>
              <a:rPr lang="it-IT" sz="1000" i="1" dirty="0" smtClean="0">
                <a:latin typeface="Verdana"/>
                <a:cs typeface="Verdana"/>
              </a:rPr>
              <a:t>*  Raffronto operato sul 2014. Tutte le società includono i ricavi della gestione finanziaria</a:t>
            </a:r>
          </a:p>
        </p:txBody>
      </p:sp>
      <p:sp>
        <p:nvSpPr>
          <p:cNvPr id="23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CONFRONTO DELLE PERFORMANCE ECONOMICHE</a:t>
            </a:r>
          </a:p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rgbClr val="2A3A54"/>
                </a:solidFill>
                <a:latin typeface="+mj-lt"/>
                <a:ea typeface="+mj-ea"/>
                <a:cs typeface="+mj-cs"/>
              </a:rPr>
              <a:t>(con SIAE generalista)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56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28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graphicFrame>
        <p:nvGraphicFramePr>
          <p:cNvPr id="83" name="Grafico 82"/>
          <p:cNvGraphicFramePr/>
          <p:nvPr>
            <p:extLst>
              <p:ext uri="{D42A27DB-BD31-4B8C-83A1-F6EECF244321}">
                <p14:modId xmlns:p14="http://schemas.microsoft.com/office/powerpoint/2010/main" val="1786867608"/>
              </p:ext>
            </p:extLst>
          </p:nvPr>
        </p:nvGraphicFramePr>
        <p:xfrm>
          <a:off x="902825" y="1368644"/>
          <a:ext cx="10417216" cy="288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5" name="Immagine 84" descr="https://upload.wikimedia.org/wikipedia/ru/6/68/Gema_logo.sv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80" t="3139" r="4246" b="3717"/>
          <a:stretch/>
        </p:blipFill>
        <p:spPr bwMode="auto">
          <a:xfrm>
            <a:off x="8022737" y="3662528"/>
            <a:ext cx="517108" cy="562265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ounded Rectangle 3"/>
          <p:cNvSpPr/>
          <p:nvPr/>
        </p:nvSpPr>
        <p:spPr>
          <a:xfrm>
            <a:off x="3564986" y="4249802"/>
            <a:ext cx="1463476" cy="221709"/>
          </a:xfrm>
          <a:prstGeom prst="round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 smtClean="0">
                <a:solidFill>
                  <a:srgbClr val="1C1E13"/>
                </a:solidFill>
                <a:latin typeface="Verdana"/>
                <a:cs typeface="Verdana"/>
              </a:rPr>
              <a:t>SOLO MUSICA</a:t>
            </a:r>
            <a:endParaRPr lang="it-IT" sz="1200" b="1" i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94" name="Rounded Rectangle 3"/>
          <p:cNvSpPr/>
          <p:nvPr/>
        </p:nvSpPr>
        <p:spPr>
          <a:xfrm>
            <a:off x="5519956" y="4249802"/>
            <a:ext cx="1463476" cy="221709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solidFill>
                  <a:srgbClr val="1C1E13"/>
                </a:solidFill>
                <a:latin typeface="Verdana"/>
                <a:cs typeface="Verdana"/>
              </a:rPr>
              <a:t>Solo musica</a:t>
            </a:r>
            <a:endParaRPr lang="it-IT" sz="1200" i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95" name="Rounded Rectangle 3"/>
          <p:cNvSpPr/>
          <p:nvPr/>
        </p:nvSpPr>
        <p:spPr>
          <a:xfrm>
            <a:off x="7557831" y="4249802"/>
            <a:ext cx="1463476" cy="221709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>
                <a:solidFill>
                  <a:srgbClr val="1C1E13"/>
                </a:solidFill>
                <a:cs typeface="Verdana"/>
              </a:rPr>
              <a:t>Solo musica</a:t>
            </a:r>
            <a:endParaRPr lang="it-IT" sz="1200" i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96" name="Rounded Rectangle 3"/>
          <p:cNvSpPr/>
          <p:nvPr/>
        </p:nvSpPr>
        <p:spPr>
          <a:xfrm>
            <a:off x="9445235" y="4249802"/>
            <a:ext cx="1463476" cy="221709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>
                <a:solidFill>
                  <a:srgbClr val="1C1E13"/>
                </a:solidFill>
                <a:cs typeface="Verdana"/>
              </a:rPr>
              <a:t>Solo musica</a:t>
            </a:r>
            <a:endParaRPr lang="it-IT" sz="1200" i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98" name="Rettangolo arrotondato 97"/>
          <p:cNvSpPr/>
          <p:nvPr/>
        </p:nvSpPr>
        <p:spPr>
          <a:xfrm>
            <a:off x="769714" y="4899445"/>
            <a:ext cx="10712371" cy="752638"/>
          </a:xfrm>
          <a:prstGeom prst="roundRect">
            <a:avLst>
              <a:gd name="adj" fmla="val 0"/>
            </a:avLst>
          </a:prstGeom>
          <a:solidFill>
            <a:schemeClr val="bg1">
              <a:lumMod val="9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  <a:cs typeface="Verdana"/>
              </a:rPr>
              <a:t>Un confronto tra dati realmente comparabili mostra una situazione SIAE perfettamente competitiva</a:t>
            </a:r>
            <a:endParaRPr lang="it-IT" b="1" dirty="0">
              <a:solidFill>
                <a:schemeClr val="tx1"/>
              </a:solidFill>
              <a:cs typeface="Verdana"/>
            </a:endParaRPr>
          </a:p>
        </p:txBody>
      </p:sp>
      <p:sp>
        <p:nvSpPr>
          <p:cNvPr id="99" name="Triangolo isoscele 98"/>
          <p:cNvSpPr/>
          <p:nvPr/>
        </p:nvSpPr>
        <p:spPr>
          <a:xfrm flipV="1">
            <a:off x="5484956" y="4679998"/>
            <a:ext cx="1656184" cy="216024"/>
          </a:xfrm>
          <a:prstGeom prst="triangle">
            <a:avLst/>
          </a:prstGeom>
          <a:solidFill>
            <a:srgbClr val="00589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cxnSp>
        <p:nvCxnSpPr>
          <p:cNvPr id="100" name="Straight Connector 83"/>
          <p:cNvCxnSpPr/>
          <p:nvPr/>
        </p:nvCxnSpPr>
        <p:spPr>
          <a:xfrm flipV="1">
            <a:off x="5342161" y="3648034"/>
            <a:ext cx="0" cy="864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83"/>
          <p:cNvCxnSpPr/>
          <p:nvPr/>
        </p:nvCxnSpPr>
        <p:spPr>
          <a:xfrm flipV="1">
            <a:off x="7308387" y="3648034"/>
            <a:ext cx="0" cy="864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83"/>
          <p:cNvCxnSpPr/>
          <p:nvPr/>
        </p:nvCxnSpPr>
        <p:spPr>
          <a:xfrm flipV="1">
            <a:off x="9262287" y="3648034"/>
            <a:ext cx="0" cy="864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ttangolo arrotondato 102"/>
          <p:cNvSpPr/>
          <p:nvPr/>
        </p:nvSpPr>
        <p:spPr>
          <a:xfrm>
            <a:off x="575958" y="1612124"/>
            <a:ext cx="11042572" cy="4158841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pic>
        <p:nvPicPr>
          <p:cNvPr id="87" name="Immagine 86" descr="https://wm-services.sacem.fr/files/content/sites/sitar/files/theme/img/logo_sac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95" y="3692404"/>
            <a:ext cx="817639" cy="386466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magine 87" descr="http://static1.squarespace.com/static/533c33dae4b06376934d5305/t/5370cbe4e4b02a53040ac44f/1399901166452/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7676" y="3709243"/>
            <a:ext cx="737998" cy="468833"/>
          </a:xfrm>
          <a:prstGeom prst="rect">
            <a:avLst/>
          </a:prstGeom>
          <a:solidFill>
            <a:schemeClr val="bg1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ttangolo 103"/>
          <p:cNvSpPr/>
          <p:nvPr/>
        </p:nvSpPr>
        <p:spPr>
          <a:xfrm>
            <a:off x="573469" y="5718437"/>
            <a:ext cx="8853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000" i="1" dirty="0" smtClean="0">
              <a:latin typeface="Verdana"/>
              <a:cs typeface="Verdana"/>
            </a:endParaRPr>
          </a:p>
          <a:p>
            <a:r>
              <a:rPr lang="it-IT" sz="1000" i="1" dirty="0" smtClean="0">
                <a:latin typeface="Verdana"/>
                <a:cs typeface="Verdana"/>
              </a:rPr>
              <a:t>*  Raffronto operato sul 2014. </a:t>
            </a:r>
          </a:p>
        </p:txBody>
      </p:sp>
      <p:cxnSp>
        <p:nvCxnSpPr>
          <p:cNvPr id="23" name="Connettore 1 22"/>
          <p:cNvCxnSpPr/>
          <p:nvPr/>
        </p:nvCxnSpPr>
        <p:spPr>
          <a:xfrm>
            <a:off x="3260505" y="2386707"/>
            <a:ext cx="7968503" cy="0"/>
          </a:xfrm>
          <a:prstGeom prst="line">
            <a:avLst/>
          </a:prstGeom>
          <a:noFill/>
          <a:ln w="9525" cap="flat" cmpd="sng" algn="ctr">
            <a:solidFill>
              <a:srgbClr val="CCCCCC">
                <a:lumMod val="50000"/>
              </a:srgbClr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 lnSpcReduction="10000"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CONFRONTO DELLE PERFORMANCE ECONOMICHE</a:t>
            </a:r>
          </a:p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 smtClean="0">
                <a:solidFill>
                  <a:srgbClr val="2A3A54"/>
                </a:solidFill>
                <a:latin typeface="+mj-lt"/>
                <a:ea typeface="+mj-ea"/>
                <a:cs typeface="+mj-cs"/>
              </a:rPr>
              <a:t>(con SIAE solo musica)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80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29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94911" y="1375839"/>
            <a:ext cx="10895682" cy="83099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Il 2015 conferma il trend ormai strutturalmente e stabilmente positivo sia in termini di conto economico, sia soprattutto in termini di incasso di diritto d’autore</a:t>
            </a:r>
          </a:p>
          <a:p>
            <a:pPr algn="just"/>
            <a:endParaRPr lang="it-IT" sz="1600" dirty="0" smtClean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88126" y="2104222"/>
            <a:ext cx="11039675" cy="388567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600" dirty="0" smtClean="0">
                <a:latin typeface="+mn-lt"/>
              </a:rPr>
              <a:t>Come già accennato, nel 2015, </a:t>
            </a:r>
            <a:r>
              <a:rPr lang="it-IT" sz="1600" dirty="0" smtClean="0"/>
              <a:t>SIAE registra </a:t>
            </a:r>
            <a:r>
              <a:rPr lang="it-IT" sz="1600" b="1" dirty="0" smtClean="0">
                <a:solidFill>
                  <a:srgbClr val="333399"/>
                </a:solidFill>
              </a:rPr>
              <a:t>un fatturato di 782 milioni di euro (+14% rispetto al 2014)</a:t>
            </a:r>
            <a:r>
              <a:rPr lang="it-IT" sz="1600" dirty="0" smtClean="0"/>
              <a:t>, con 724 milioni di euro provenienti dal Diritto d’Autore e altri servizi di intermediazione (+16%). N</a:t>
            </a:r>
            <a:r>
              <a:rPr lang="it-IT" sz="1600" dirty="0" smtClean="0">
                <a:latin typeface="+mn-lt"/>
              </a:rPr>
              <a:t>el raffronto 2015/2014,</a:t>
            </a:r>
            <a:r>
              <a:rPr lang="it-IT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1600" b="1" dirty="0" smtClean="0">
                <a:solidFill>
                  <a:srgbClr val="333399"/>
                </a:solidFill>
                <a:latin typeface="+mn-lt"/>
              </a:rPr>
              <a:t>tutte le voci di incasso per diritto d'autore registrano un segno di crescita positivo</a:t>
            </a:r>
            <a:r>
              <a:rPr lang="it-IT" sz="1600" dirty="0" smtClean="0">
                <a:solidFill>
                  <a:srgbClr val="333399"/>
                </a:solidFill>
                <a:latin typeface="+mn-lt"/>
              </a:rPr>
              <a:t>:</a:t>
            </a:r>
          </a:p>
          <a:p>
            <a:endParaRPr lang="it-IT" sz="1050" dirty="0" smtClean="0">
              <a:latin typeface="+mn-lt"/>
            </a:endParaRPr>
          </a:p>
          <a:p>
            <a:r>
              <a:rPr lang="it-IT" sz="1600" dirty="0" smtClean="0"/>
              <a:t> 	</a:t>
            </a:r>
            <a:r>
              <a:rPr lang="it-IT" sz="1600" b="1" dirty="0" smtClean="0">
                <a:solidFill>
                  <a:srgbClr val="333399"/>
                </a:solidFill>
                <a:latin typeface="+mn-lt"/>
              </a:rPr>
              <a:t>+1,1% </a:t>
            </a:r>
            <a:r>
              <a:rPr lang="it-IT" sz="1600" dirty="0" smtClean="0">
                <a:latin typeface="+mn-lt"/>
              </a:rPr>
              <a:t>pubblici esercizi </a:t>
            </a:r>
          </a:p>
          <a:p>
            <a:endParaRPr lang="it-IT" sz="1000" dirty="0" smtClean="0">
              <a:latin typeface="+mn-lt"/>
            </a:endParaRPr>
          </a:p>
          <a:p>
            <a:r>
              <a:rPr lang="it-IT" sz="1600" dirty="0" smtClean="0">
                <a:latin typeface="+mn-lt"/>
              </a:rPr>
              <a:t>	</a:t>
            </a:r>
            <a:r>
              <a:rPr lang="it-IT" sz="1600" b="1" dirty="0" smtClean="0">
                <a:solidFill>
                  <a:srgbClr val="333399"/>
                </a:solidFill>
                <a:latin typeface="+mn-lt"/>
              </a:rPr>
              <a:t>+1,6% </a:t>
            </a:r>
            <a:r>
              <a:rPr lang="it-IT" sz="1600" dirty="0" smtClean="0">
                <a:latin typeface="+mn-lt"/>
              </a:rPr>
              <a:t>raccolta dall’Estero</a:t>
            </a:r>
          </a:p>
          <a:p>
            <a:endParaRPr lang="it-IT" sz="1000" dirty="0" smtClean="0">
              <a:latin typeface="+mn-lt"/>
            </a:endParaRPr>
          </a:p>
          <a:p>
            <a:r>
              <a:rPr lang="it-IT" sz="1600" dirty="0" smtClean="0">
                <a:latin typeface="+mn-lt"/>
              </a:rPr>
              <a:t>	</a:t>
            </a:r>
            <a:r>
              <a:rPr lang="it-IT" sz="1600" b="1" dirty="0" smtClean="0">
                <a:solidFill>
                  <a:srgbClr val="333399"/>
                </a:solidFill>
                <a:latin typeface="+mn-lt"/>
              </a:rPr>
              <a:t>+3%</a:t>
            </a:r>
            <a:r>
              <a:rPr lang="it-IT" sz="1600" dirty="0" smtClean="0">
                <a:latin typeface="+mn-lt"/>
              </a:rPr>
              <a:t> esecuzione, rappresentazione e recitazione</a:t>
            </a:r>
          </a:p>
          <a:p>
            <a:endParaRPr lang="it-IT" sz="1000" dirty="0" smtClean="0">
              <a:latin typeface="+mn-lt"/>
            </a:endParaRPr>
          </a:p>
          <a:p>
            <a:r>
              <a:rPr lang="it-IT" sz="1600" dirty="0" smtClean="0">
                <a:latin typeface="+mn-lt"/>
              </a:rPr>
              <a:t>	</a:t>
            </a:r>
            <a:r>
              <a:rPr lang="it-IT" sz="1600" b="1" dirty="0" smtClean="0">
                <a:solidFill>
                  <a:srgbClr val="333399"/>
                </a:solidFill>
                <a:latin typeface="+mn-lt"/>
              </a:rPr>
              <a:t>+4,3% </a:t>
            </a:r>
            <a:r>
              <a:rPr lang="it-IT" sz="1600" dirty="0" smtClean="0">
                <a:latin typeface="+mn-lt"/>
              </a:rPr>
              <a:t>diritti di riproduzione meccanica </a:t>
            </a:r>
          </a:p>
          <a:p>
            <a:r>
              <a:rPr lang="it-IT" sz="1600" dirty="0" smtClean="0">
                <a:latin typeface="+mn-lt"/>
              </a:rPr>
              <a:t>e ancora:</a:t>
            </a:r>
          </a:p>
          <a:p>
            <a:endParaRPr lang="it-IT" sz="1000" dirty="0" smtClean="0">
              <a:latin typeface="+mn-lt"/>
            </a:endParaRPr>
          </a:p>
          <a:p>
            <a:pPr lvl="2"/>
            <a:r>
              <a:rPr lang="it-IT" sz="1600" b="1" dirty="0" smtClean="0">
                <a:solidFill>
                  <a:srgbClr val="333399"/>
                </a:solidFill>
                <a:latin typeface="+mn-lt"/>
              </a:rPr>
              <a:t>+21,6% </a:t>
            </a:r>
            <a:r>
              <a:rPr lang="it-IT" sz="1600" dirty="0" smtClean="0">
                <a:latin typeface="+mn-lt"/>
              </a:rPr>
              <a:t>servizi d’intermediazione (diritto di seguito)</a:t>
            </a:r>
          </a:p>
          <a:p>
            <a:endParaRPr lang="it-IT" sz="1000" dirty="0" smtClean="0">
              <a:latin typeface="+mn-lt"/>
            </a:endParaRPr>
          </a:p>
          <a:p>
            <a:r>
              <a:rPr lang="it-IT" sz="1600" dirty="0" smtClean="0">
                <a:latin typeface="+mn-lt"/>
              </a:rPr>
              <a:t>	</a:t>
            </a:r>
            <a:r>
              <a:rPr lang="it-IT" sz="1600" b="1" dirty="0" smtClean="0">
                <a:solidFill>
                  <a:srgbClr val="333399"/>
                </a:solidFill>
                <a:latin typeface="+mn-lt"/>
              </a:rPr>
              <a:t>+23% </a:t>
            </a:r>
            <a:r>
              <a:rPr lang="it-IT" sz="1600" dirty="0" smtClean="0">
                <a:latin typeface="+mn-lt"/>
              </a:rPr>
              <a:t>emittenza</a:t>
            </a:r>
          </a:p>
          <a:p>
            <a:endParaRPr lang="it-IT" sz="1000" dirty="0" smtClean="0">
              <a:latin typeface="+mn-lt"/>
            </a:endParaRPr>
          </a:p>
          <a:p>
            <a:r>
              <a:rPr lang="it-IT" sz="1600" dirty="0" smtClean="0">
                <a:latin typeface="+mn-lt"/>
              </a:rPr>
              <a:t>	</a:t>
            </a:r>
            <a:r>
              <a:rPr lang="it-IT" sz="1600" b="1" dirty="0" smtClean="0">
                <a:solidFill>
                  <a:srgbClr val="333399"/>
                </a:solidFill>
                <a:latin typeface="+mn-lt"/>
              </a:rPr>
              <a:t>+47,4% </a:t>
            </a:r>
            <a:r>
              <a:rPr lang="it-IT" sz="1600" dirty="0" smtClean="0">
                <a:latin typeface="+mn-lt"/>
              </a:rPr>
              <a:t>multimedialità 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544059" y="1353197"/>
            <a:ext cx="11039674" cy="695940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rgbClr val="3366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216926" y="654453"/>
            <a:ext cx="8460956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CONFERME DEL 2015</a:t>
            </a:r>
            <a:r>
              <a:rPr kumimoji="0" lang="it-IT" sz="1800" b="1" i="0" u="none" strike="noStrike" kern="1200" cap="none" spc="0" normalizeH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(Dati</a:t>
            </a:r>
            <a:r>
              <a:rPr kumimoji="0" lang="it-IT" sz="1600" b="1" i="0" u="none" strike="noStrike" kern="1200" cap="none" spc="0" normalizeH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approvati dal Consiglio di Gestione)</a:t>
            </a: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954178" y="4084151"/>
            <a:ext cx="3481330" cy="116955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b="1" dirty="0" smtClean="0">
                <a:latin typeface="+mj-lt"/>
              </a:rPr>
              <a:t>Il tutto con un livello di crescita in realtà unico nel panorama europeo</a:t>
            </a:r>
          </a:p>
          <a:p>
            <a:pPr algn="just"/>
            <a:endParaRPr lang="it-IT" sz="1600" dirty="0" smtClean="0">
              <a:latin typeface="+mj-lt"/>
            </a:endParaRPr>
          </a:p>
        </p:txBody>
      </p:sp>
      <p:sp>
        <p:nvSpPr>
          <p:cNvPr id="15" name="Parentesi graffa chiusa 14"/>
          <p:cNvSpPr/>
          <p:nvPr/>
        </p:nvSpPr>
        <p:spPr>
          <a:xfrm>
            <a:off x="6643171" y="3194892"/>
            <a:ext cx="892366" cy="258896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5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31031" y="566318"/>
            <a:ext cx="2180748" cy="521651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SIAE e la </a:t>
            </a:r>
            <a:r>
              <a:rPr lang="it-IT" sz="1800" dirty="0" smtClean="0"/>
              <a:t>Direttiva</a:t>
            </a:r>
            <a:endParaRPr lang="it-IT" sz="18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</a:t>
            </a:fld>
            <a:endParaRPr lang="it-IT" noProof="0"/>
          </a:p>
        </p:txBody>
      </p:sp>
      <p:sp>
        <p:nvSpPr>
          <p:cNvPr id="7" name="Rettangolo arrotondato 6"/>
          <p:cNvSpPr/>
          <p:nvPr/>
        </p:nvSpPr>
        <p:spPr>
          <a:xfrm>
            <a:off x="497274" y="1873319"/>
            <a:ext cx="11238930" cy="4228686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cxnSp>
        <p:nvCxnSpPr>
          <p:cNvPr id="9" name="Connettore 1 8"/>
          <p:cNvCxnSpPr/>
          <p:nvPr/>
        </p:nvCxnSpPr>
        <p:spPr>
          <a:xfrm>
            <a:off x="612995" y="2753633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04094" y="4493276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02759" y="5291915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ccia a destra 12"/>
          <p:cNvSpPr/>
          <p:nvPr/>
        </p:nvSpPr>
        <p:spPr>
          <a:xfrm>
            <a:off x="7939840" y="2208002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86166" y="2888648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4) L’organismo di gestione collettiva agisce nell’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interesse esclusivo dei titolari dei diritti e non impone obblighi non necessari</a:t>
            </a:r>
          </a:p>
        </p:txBody>
      </p:sp>
      <p:sp>
        <p:nvSpPr>
          <p:cNvPr id="16" name="Freccia a destra 15"/>
          <p:cNvSpPr/>
          <p:nvPr/>
        </p:nvSpPr>
        <p:spPr>
          <a:xfrm>
            <a:off x="7941079" y="3092132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268534" y="2888648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268534" y="3779747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86166" y="3772778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5) I titolari dei diritti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possono scegliere diritti, categorie di diritti e tipi di opere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 da affidare; e possono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revocare ogni anno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7941079" y="3983231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86166" y="4589837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(Artt. 6 e 14) L’organismo di gestione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non opera alcuna discriminazione 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nei confronti dei titolari dei diritti (adesione, condizioni, ecc.)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 </a:t>
            </a:r>
          </a:p>
        </p:txBody>
      </p:sp>
      <p:sp>
        <p:nvSpPr>
          <p:cNvPr id="22" name="Freccia a destra 21"/>
          <p:cNvSpPr/>
          <p:nvPr/>
        </p:nvSpPr>
        <p:spPr>
          <a:xfrm>
            <a:off x="7941079" y="4800326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9268534" y="4596842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686166" y="5387165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6) Lo Statuto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garantisce ai membri piena partecipazione al processo decisionale; anche in via elettronica (incluso il voto)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9268534" y="5394134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26" name="Freccia a destra 25"/>
          <p:cNvSpPr/>
          <p:nvPr/>
        </p:nvSpPr>
        <p:spPr>
          <a:xfrm>
            <a:off x="7941079" y="5597618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700381" y="1695218"/>
            <a:ext cx="116314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27000" rIns="0">
            <a:spAutoFit/>
          </a:bodyPr>
          <a:lstStyle/>
          <a:p>
            <a:r>
              <a:rPr lang="it-IT" sz="1600" b="1" i="1" dirty="0">
                <a:latin typeface="Verdana"/>
                <a:cs typeface="Verdana"/>
              </a:rPr>
              <a:t> Direttiva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10013383" y="1698515"/>
            <a:ext cx="739497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27000" rIns="0">
            <a:spAutoFit/>
          </a:bodyPr>
          <a:lstStyle/>
          <a:p>
            <a:r>
              <a:rPr lang="it-IT" sz="1600" b="1" i="1" dirty="0">
                <a:latin typeface="Verdana"/>
                <a:cs typeface="Verdana"/>
              </a:rPr>
              <a:t> SIAE</a:t>
            </a:r>
          </a:p>
        </p:txBody>
      </p:sp>
      <p:cxnSp>
        <p:nvCxnSpPr>
          <p:cNvPr id="45" name="Connettore 1 44"/>
          <p:cNvCxnSpPr/>
          <p:nvPr/>
        </p:nvCxnSpPr>
        <p:spPr>
          <a:xfrm>
            <a:off x="604463" y="3635619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6033562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7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6022544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647095" y="1997549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3) L’organismo di gestione collettiva: (i)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è controllato dai propri membri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; ed (</a:t>
            </a:r>
            <a:r>
              <a:rPr lang="it-IT" sz="1600" b="1" dirty="0" err="1">
                <a:solidFill>
                  <a:srgbClr val="1C1E13"/>
                </a:solidFill>
                <a:cs typeface="Verdana"/>
              </a:rPr>
              <a:t>ii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)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è senza scopo di lucro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268534" y="2004518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19441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8125" y="2132860"/>
            <a:ext cx="11034276" cy="1098246"/>
          </a:xfrm>
        </p:spPr>
        <p:txBody>
          <a:bodyPr/>
          <a:lstStyle/>
          <a:p>
            <a:pPr algn="ctr"/>
            <a:r>
              <a:rPr lang="en-US" dirty="0" smtClean="0"/>
              <a:t>V.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8126" y="3231106"/>
            <a:ext cx="11034275" cy="17526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Ancora due annotazioni su altrettanti falsi miti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/>
              <a:t>SIAE: Direttiva 2014/26/UE e scenari di riferimento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30</a:t>
            </a:fld>
            <a:endParaRPr lang="it-IT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2853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31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6044579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8127" y="1432193"/>
            <a:ext cx="11039674" cy="1692771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45720" rIns="180000" rtlCol="0">
            <a:spAutoFit/>
          </a:bodyPr>
          <a:lstStyle/>
          <a:p>
            <a:pPr algn="just"/>
            <a:r>
              <a:rPr lang="it-IT" sz="1400" dirty="0" smtClean="0">
                <a:latin typeface="Verdana"/>
                <a:cs typeface="Verdana"/>
              </a:rPr>
              <a:t>E’ forse utile sottolineare di nuovo (lo si è già accennato):</a:t>
            </a:r>
          </a:p>
          <a:p>
            <a:pPr algn="just"/>
            <a:endParaRPr lang="it-IT" sz="1000" dirty="0" smtClean="0">
              <a:latin typeface="Verdana"/>
              <a:cs typeface="Verdana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400" dirty="0" smtClean="0">
                <a:latin typeface="Verdana"/>
                <a:cs typeface="Verdana"/>
              </a:rPr>
              <a:t> che SIAE </a:t>
            </a:r>
            <a:r>
              <a:rPr lang="it-IT" sz="1400" b="1" dirty="0" smtClean="0">
                <a:solidFill>
                  <a:srgbClr val="FF0000"/>
                </a:solidFill>
                <a:latin typeface="Verdana"/>
                <a:cs typeface="Verdana"/>
              </a:rPr>
              <a:t>assegna anticipazioni rilevanti</a:t>
            </a:r>
            <a:r>
              <a:rPr lang="it-IT" sz="1400" dirty="0" smtClean="0">
                <a:latin typeface="Verdana"/>
                <a:cs typeface="Verdana"/>
              </a:rPr>
              <a:t>, </a:t>
            </a:r>
            <a:r>
              <a:rPr lang="it-IT" sz="1400" b="1" dirty="0" smtClean="0">
                <a:solidFill>
                  <a:srgbClr val="FF0000"/>
                </a:solidFill>
                <a:latin typeface="Verdana"/>
                <a:cs typeface="Verdana"/>
              </a:rPr>
              <a:t>nel 2015 le anticipazioni hanno raggiunto i 130 milioni €</a:t>
            </a:r>
            <a:r>
              <a:rPr lang="it-IT" sz="1400" dirty="0" smtClean="0">
                <a:latin typeface="Verdana"/>
                <a:cs typeface="Verdana"/>
              </a:rPr>
              <a:t>, quindi consentendo ad autori ed editori di ottenere il pagamento del diritto d’autore </a:t>
            </a:r>
            <a:r>
              <a:rPr lang="it-IT" sz="1400" b="1" dirty="0" smtClean="0">
                <a:latin typeface="Verdana"/>
                <a:cs typeface="Verdana"/>
              </a:rPr>
              <a:t>in anticipo rispetto alle operazioni di vera e propria ripartizione</a:t>
            </a:r>
            <a:r>
              <a:rPr lang="it-IT" sz="1400" dirty="0" smtClean="0">
                <a:latin typeface="Verdana"/>
                <a:cs typeface="Verdana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it-IT" sz="1000" dirty="0" smtClean="0">
              <a:latin typeface="Verdana"/>
              <a:cs typeface="Verdana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400" dirty="0">
                <a:latin typeface="Verdana"/>
                <a:cs typeface="Verdana"/>
              </a:rPr>
              <a:t> </a:t>
            </a:r>
            <a:r>
              <a:rPr lang="it-IT" sz="1400" dirty="0" smtClean="0">
                <a:latin typeface="Verdana"/>
                <a:cs typeface="Verdana"/>
              </a:rPr>
              <a:t>che le tempistiche di ripartizione </a:t>
            </a:r>
            <a:r>
              <a:rPr lang="it-IT" sz="1400" b="1" dirty="0" smtClean="0">
                <a:solidFill>
                  <a:srgbClr val="FF0000"/>
                </a:solidFill>
                <a:latin typeface="Verdana"/>
                <a:cs typeface="Verdana"/>
              </a:rPr>
              <a:t>(6/9 mesi) rispettano quelle fissate dalla Direttiva </a:t>
            </a:r>
            <a:r>
              <a:rPr lang="it-IT" sz="1400" dirty="0" smtClean="0">
                <a:latin typeface="Verdana"/>
                <a:cs typeface="Verdana"/>
              </a:rPr>
              <a:t>e </a:t>
            </a:r>
            <a:r>
              <a:rPr lang="it-IT" sz="1400" b="1" dirty="0" smtClean="0">
                <a:latin typeface="Verdana"/>
                <a:cs typeface="Verdana"/>
              </a:rPr>
              <a:t>sono fissate dagli stessi associati attraverso le Commissioni di sezione</a:t>
            </a:r>
            <a:r>
              <a:rPr lang="it-IT" sz="1400" dirty="0" smtClean="0">
                <a:latin typeface="Verdana"/>
                <a:cs typeface="Verdana"/>
              </a:rPr>
              <a:t>;</a:t>
            </a: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013938"/>
              </p:ext>
            </p:extLst>
          </p:nvPr>
        </p:nvGraphicFramePr>
        <p:xfrm>
          <a:off x="562453" y="3216921"/>
          <a:ext cx="7744268" cy="2886425"/>
        </p:xfrm>
        <a:graphic>
          <a:graphicData uri="http://schemas.openxmlformats.org/drawingml/2006/table">
            <a:tbl>
              <a:tblPr/>
              <a:tblGrid>
                <a:gridCol w="880030"/>
                <a:gridCol w="2112070"/>
                <a:gridCol w="396014"/>
                <a:gridCol w="396014"/>
                <a:gridCol w="396014"/>
                <a:gridCol w="396014"/>
                <a:gridCol w="396014"/>
                <a:gridCol w="396014"/>
                <a:gridCol w="396014"/>
                <a:gridCol w="396014"/>
                <a:gridCol w="396014"/>
                <a:gridCol w="396014"/>
                <a:gridCol w="396014"/>
                <a:gridCol w="396014"/>
              </a:tblGrid>
              <a:tr h="236777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DISTRIBUZIONI SIAE: FREQUENZA, TIPOLOGIE E PERIODICITA'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55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SEZIONI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 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RIPARTIZIONE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Calendario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255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</a:tr>
              <a:tr h="225502">
                <a:tc rowSpan="2"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MUSICA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INTERO REPERTORIO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it-IT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MULTIMEDIA (PANEUROPEAN)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2550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INTERO REPERTORIO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0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LIRICA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INTERO REPERTORIO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25502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CINEMA(*)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INTERO REPERTORIO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502">
                <a:tc rowSpan="4">
                  <a:txBody>
                    <a:bodyPr/>
                    <a:lstStyle/>
                    <a:p>
                      <a:pPr algn="l" fontAlgn="t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OLAF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INTERO REPERTORIO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2255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DIRITTO DI SEGUITO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5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REPROGRAFIA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CE4"/>
                    </a:solidFill>
                  </a:tcPr>
                </a:tc>
              </a:tr>
              <a:tr h="22550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DIRITTO DI PRESTITO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126">
                <a:tc gridSpan="14"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278217"/>
              </p:ext>
            </p:extLst>
          </p:nvPr>
        </p:nvGraphicFramePr>
        <p:xfrm>
          <a:off x="8530999" y="4951429"/>
          <a:ext cx="2919290" cy="982980"/>
        </p:xfrm>
        <a:graphic>
          <a:graphicData uri="http://schemas.openxmlformats.org/drawingml/2006/table">
            <a:tbl>
              <a:tblPr/>
              <a:tblGrid>
                <a:gridCol w="349616"/>
                <a:gridCol w="839077"/>
                <a:gridCol w="157327"/>
                <a:gridCol w="157327"/>
                <a:gridCol w="157327"/>
                <a:gridCol w="157327"/>
                <a:gridCol w="157327"/>
                <a:gridCol w="157327"/>
                <a:gridCol w="157327"/>
                <a:gridCol w="157327"/>
                <a:gridCol w="157327"/>
                <a:gridCol w="157327"/>
                <a:gridCol w="157327"/>
              </a:tblGrid>
              <a:tr h="303641">
                <a:tc gridSpan="4">
                  <a:txBody>
                    <a:bodyPr/>
                    <a:lstStyle/>
                    <a:p>
                      <a:endParaRPr lang="it-IT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458">
                <a:tc gridSpan="13">
                  <a:txBody>
                    <a:bodyPr/>
                    <a:lstStyle/>
                    <a:p>
                      <a:pPr fontAlgn="b"/>
                      <a:r>
                        <a:rPr lang="it-IT" sz="800" b="1" u="sng" dirty="0" smtClean="0"/>
                        <a:t>LEGENDA:</a:t>
                      </a:r>
                      <a:r>
                        <a:rPr lang="it-IT" sz="800" b="1" u="none" baseline="0" dirty="0" smtClean="0"/>
                        <a:t> </a:t>
                      </a:r>
                      <a:r>
                        <a:rPr lang="it-IT" sz="800" b="1" dirty="0" err="1" smtClean="0"/>
                        <a:t>A=annuale</a:t>
                      </a:r>
                      <a:r>
                        <a:rPr lang="it-IT" sz="800" b="1" dirty="0" smtClean="0"/>
                        <a:t>; </a:t>
                      </a:r>
                      <a:r>
                        <a:rPr lang="it-IT" sz="800" b="1" dirty="0" err="1" smtClean="0"/>
                        <a:t>S=semestrale</a:t>
                      </a:r>
                      <a:r>
                        <a:rPr lang="it-IT" sz="800" b="1" dirty="0" smtClean="0"/>
                        <a:t>; </a:t>
                      </a:r>
                      <a:r>
                        <a:rPr lang="it-IT" sz="800" b="1" dirty="0" err="1" smtClean="0"/>
                        <a:t>T=trimestrale</a:t>
                      </a:r>
                      <a:r>
                        <a:rPr lang="it-IT" sz="800" b="1" dirty="0" smtClean="0"/>
                        <a:t>; </a:t>
                      </a:r>
                      <a:r>
                        <a:rPr lang="it-IT" sz="800" b="1" dirty="0" err="1" smtClean="0"/>
                        <a:t>Q=quadrimestrale</a:t>
                      </a:r>
                      <a:r>
                        <a:rPr lang="it-IT" sz="800" b="1" dirty="0" smtClean="0"/>
                        <a:t>;</a:t>
                      </a:r>
                    </a:p>
                    <a:p>
                      <a:pPr fontAlgn="b"/>
                      <a:endParaRPr lang="it-IT" sz="800" dirty="0" smtClean="0"/>
                    </a:p>
                    <a:p>
                      <a:pPr fontAlgn="b"/>
                      <a:r>
                        <a:rPr lang="it-IT" sz="800" dirty="0" smtClean="0"/>
                        <a:t>(*) La sezione CINEMA dal 2016 procederà ad effettuare 3 ripartizioni</a:t>
                      </a:r>
                      <a:endParaRPr lang="it-IT" sz="800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>
          <a:xfrm>
            <a:off x="2401677" y="817870"/>
            <a:ext cx="925233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RIPARTIZIONI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SIAE AVVENGONO IN PERFETTA LINEA CON </a:t>
            </a:r>
            <a:r>
              <a:rPr kumimoji="0" lang="it-IT" sz="1800" b="1" i="0" u="none" strike="noStrike" kern="1200" cap="none" spc="0" normalizeH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DIRETTIVA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30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32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3470" y="1651301"/>
            <a:ext cx="11054331" cy="1169551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45720" rIns="180000" rtlCol="0">
            <a:spAutoFit/>
          </a:bodyPr>
          <a:lstStyle/>
          <a:p>
            <a:pPr algn="just"/>
            <a:r>
              <a:rPr lang="it-IT" sz="1400" dirty="0" smtClean="0">
                <a:latin typeface="Verdana"/>
                <a:cs typeface="Verdana"/>
              </a:rPr>
              <a:t>Ancora, è utile sottolineare che:</a:t>
            </a:r>
          </a:p>
          <a:p>
            <a:pPr lvl="1" algn="just">
              <a:buFont typeface="Wingdings" pitchFamily="2" charset="2"/>
              <a:buChar char="Ø"/>
            </a:pPr>
            <a:r>
              <a:rPr lang="it-IT" sz="1400" dirty="0" smtClean="0">
                <a:latin typeface="Verdana"/>
                <a:cs typeface="Verdana"/>
              </a:rPr>
              <a:t>   le risorse finanziarie gestite da SIAE nel corso dell’anno (tutte separatamente tracciate) si generano per </a:t>
            </a:r>
            <a:r>
              <a:rPr lang="it-IT" sz="1400" b="1" dirty="0" smtClean="0">
                <a:latin typeface="Verdana"/>
                <a:cs typeface="Verdana"/>
              </a:rPr>
              <a:t>effetto tipico del ciclo di operatività della società</a:t>
            </a:r>
            <a:r>
              <a:rPr lang="it-IT" sz="1400" dirty="0" smtClean="0">
                <a:latin typeface="Verdana"/>
                <a:cs typeface="Verdana"/>
              </a:rPr>
              <a:t>: mentre SIAE esegue ripartizioni continua anche ad incassare e per questa ragione </a:t>
            </a:r>
            <a:r>
              <a:rPr lang="it-IT" sz="1400" b="1" dirty="0" smtClean="0">
                <a:latin typeface="Verdana"/>
                <a:cs typeface="Verdana"/>
              </a:rPr>
              <a:t>dispone sempre di un portafoglio finanziario</a:t>
            </a:r>
            <a:r>
              <a:rPr lang="it-IT" sz="1400" dirty="0" smtClean="0">
                <a:latin typeface="Verdana"/>
                <a:cs typeface="Verdana"/>
              </a:rPr>
              <a:t> (ciclico appunto)</a:t>
            </a:r>
            <a:r>
              <a:rPr lang="it-IT" sz="1400" b="1" dirty="0" smtClean="0">
                <a:latin typeface="Verdana"/>
                <a:cs typeface="Verdana"/>
              </a:rPr>
              <a:t> </a:t>
            </a:r>
            <a:r>
              <a:rPr lang="it-IT" sz="1400" dirty="0" smtClean="0">
                <a:latin typeface="Verdana"/>
                <a:cs typeface="Verdana"/>
              </a:rPr>
              <a:t>il cui investimento produce i proventi finanziari </a:t>
            </a:r>
          </a:p>
        </p:txBody>
      </p:sp>
      <p:sp>
        <p:nvSpPr>
          <p:cNvPr id="11" name="Cilindro 10"/>
          <p:cNvSpPr/>
          <p:nvPr/>
        </p:nvSpPr>
        <p:spPr>
          <a:xfrm>
            <a:off x="5031056" y="3483994"/>
            <a:ext cx="2016224" cy="1404000"/>
          </a:xfrm>
          <a:prstGeom prst="can">
            <a:avLst/>
          </a:prstGeom>
          <a:solidFill>
            <a:srgbClr val="33993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2" name="Freccia circolare in giù 11"/>
          <p:cNvSpPr/>
          <p:nvPr/>
        </p:nvSpPr>
        <p:spPr>
          <a:xfrm>
            <a:off x="4022944" y="2955904"/>
            <a:ext cx="1512168" cy="688553"/>
          </a:xfrm>
          <a:prstGeom prst="curved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4" name="Freccia circolare in giù 13"/>
          <p:cNvSpPr/>
          <p:nvPr/>
        </p:nvSpPr>
        <p:spPr>
          <a:xfrm>
            <a:off x="6543224" y="3011076"/>
            <a:ext cx="1512168" cy="641707"/>
          </a:xfrm>
          <a:prstGeom prst="curved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45720" tIns="45720" rIns="45720" bIns="45720" rtlCol="0" anchor="ctr"/>
          <a:lstStyle/>
          <a:p>
            <a:pPr algn="ctr"/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703650" y="3711070"/>
            <a:ext cx="1980000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177800" indent="-177800" algn="ctr"/>
            <a:r>
              <a:rPr lang="it-IT" sz="1200" b="1" i="1" dirty="0" smtClean="0">
                <a:latin typeface="+mn-lt"/>
              </a:rPr>
              <a:t>incassi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468311" y="3734779"/>
            <a:ext cx="1980000" cy="27699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177800" indent="-177800" algn="ctr"/>
            <a:r>
              <a:rPr lang="it-IT" sz="1200" b="1" i="1" dirty="0" smtClean="0">
                <a:latin typeface="+mn-lt"/>
              </a:rPr>
              <a:t>ripartizioni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02454" y="5446670"/>
            <a:ext cx="10936392" cy="538609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45720" rIns="180000" rtlCol="0">
            <a:spAutoFit/>
          </a:bodyPr>
          <a:lstStyle/>
          <a:p>
            <a:pPr lvl="1" algn="just">
              <a:buFont typeface="Wingdings" pitchFamily="2" charset="2"/>
              <a:buChar char="Ø"/>
            </a:pPr>
            <a:r>
              <a:rPr lang="it-IT" sz="1500" dirty="0" smtClean="0">
                <a:latin typeface="Verdana"/>
                <a:cs typeface="Verdana"/>
              </a:rPr>
              <a:t> </a:t>
            </a:r>
            <a:r>
              <a:rPr lang="it-IT" sz="1400" dirty="0" smtClean="0">
                <a:latin typeface="Verdana"/>
                <a:cs typeface="Verdana"/>
              </a:rPr>
              <a:t>peraltro, SIAE fa costantemente sì che </a:t>
            </a:r>
            <a:r>
              <a:rPr lang="it-IT" sz="1400" b="1" dirty="0" smtClean="0">
                <a:latin typeface="Verdana"/>
                <a:cs typeface="Verdana"/>
              </a:rPr>
              <a:t>dei proventi finanziari beneficino gli aventi diritto</a:t>
            </a:r>
            <a:r>
              <a:rPr lang="it-IT" sz="1400" dirty="0" smtClean="0">
                <a:latin typeface="Verdana"/>
                <a:cs typeface="Verdana"/>
              </a:rPr>
              <a:t>. Ciò avviene proprio perché i proventi finanziari consentono di ridurre le provvigioni</a:t>
            </a:r>
          </a:p>
        </p:txBody>
      </p:sp>
      <p:sp>
        <p:nvSpPr>
          <p:cNvPr id="19" name="Rettangolo arrotondato 18"/>
          <p:cNvSpPr/>
          <p:nvPr/>
        </p:nvSpPr>
        <p:spPr>
          <a:xfrm>
            <a:off x="472407" y="1454227"/>
            <a:ext cx="11155395" cy="4645631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081730" y="4070307"/>
            <a:ext cx="1980000" cy="46166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177800" indent="-177800" algn="ctr"/>
            <a:r>
              <a:rPr lang="it-IT" sz="1200" b="1" i="1" dirty="0" smtClean="0">
                <a:latin typeface="+mn-lt"/>
              </a:rPr>
              <a:t>risorse ciclicamente disponibili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4202352" y="4619124"/>
            <a:ext cx="612288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olo 1"/>
          <p:cNvSpPr txBox="1">
            <a:spLocks/>
          </p:cNvSpPr>
          <p:nvPr/>
        </p:nvSpPr>
        <p:spPr>
          <a:xfrm>
            <a:off x="2401677" y="817870"/>
            <a:ext cx="925233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RISORSE FINANZIARI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5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33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72407" y="1421176"/>
            <a:ext cx="11155395" cy="4678682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160520" y="1972018"/>
            <a:ext cx="4969079" cy="3822854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98133" tIns="49067" rIns="98133" bIns="49067" rtlCol="0">
            <a:spAutoFit/>
          </a:bodyPr>
          <a:lstStyle/>
          <a:p>
            <a:pPr algn="just"/>
            <a:r>
              <a:rPr lang="it-IT" sz="1400" b="1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ESEMPIO BILANCIO GEMA (GERMANIA)</a:t>
            </a:r>
          </a:p>
          <a:p>
            <a:pPr algn="just"/>
            <a:r>
              <a:rPr lang="it-IT" sz="140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Struttura del Conto Economico</a:t>
            </a:r>
            <a:r>
              <a:rPr lang="it-IT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: Scalare </a:t>
            </a:r>
          </a:p>
          <a:p>
            <a:pPr algn="just"/>
            <a:endParaRPr lang="it-IT" sz="8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333399"/>
              </a:solidFill>
              <a:effectLst/>
            </a:endParaRPr>
          </a:p>
          <a:p>
            <a:pPr marL="306667" indent="-306667" algn="just">
              <a:buFont typeface="Arial" panose="020B0604020202020204" pitchFamily="34" charset="0"/>
              <a:buChar char="•"/>
            </a:pPr>
            <a:r>
              <a:rPr lang="it-IT" sz="1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/>
              </a:rPr>
              <a:t>+</a:t>
            </a:r>
            <a:r>
              <a:rPr lang="it-IT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  Ricavi della gestione</a:t>
            </a:r>
          </a:p>
          <a:p>
            <a:pPr marL="797334" lvl="1" indent="-306667" algn="just">
              <a:buFont typeface="Arial" panose="020B0604020202020204" pitchFamily="34" charset="0"/>
              <a:buChar char="•"/>
            </a:pPr>
            <a:r>
              <a:rPr lang="it-IT" sz="1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Incassi per diritto d’autore </a:t>
            </a:r>
            <a:endParaRPr lang="it-IT" sz="14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333399"/>
              </a:solidFill>
              <a:effectLst/>
            </a:endParaRPr>
          </a:p>
          <a:p>
            <a:pPr marL="797334" lvl="1" indent="-306667" algn="just">
              <a:buFont typeface="Arial" panose="020B0604020202020204" pitchFamily="34" charset="0"/>
              <a:buChar char="•"/>
            </a:pPr>
            <a:r>
              <a:rPr lang="it-IT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Altri incassi operativi</a:t>
            </a:r>
          </a:p>
          <a:p>
            <a:pPr marL="490667" lvl="1" algn="just"/>
            <a:endParaRPr lang="it-IT" sz="100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333399"/>
              </a:solidFill>
              <a:effectLst/>
            </a:endParaRPr>
          </a:p>
          <a:p>
            <a:pPr marL="306667" indent="-306667" algn="just">
              <a:buFont typeface="Arial" panose="020B0604020202020204" pitchFamily="34" charset="0"/>
              <a:buChar char="•"/>
            </a:pPr>
            <a:r>
              <a:rPr lang="it-IT" sz="1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/>
              </a:rPr>
              <a:t>-   </a:t>
            </a:r>
            <a:r>
              <a:rPr lang="it-IT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Costi operativi (personale, ammortamenti, altre spese)</a:t>
            </a:r>
          </a:p>
          <a:p>
            <a:pPr marL="306667" indent="-306667" algn="just">
              <a:buFont typeface="Arial" panose="020B0604020202020204" pitchFamily="34" charset="0"/>
              <a:buChar char="•"/>
            </a:pPr>
            <a:r>
              <a:rPr lang="it-IT" sz="1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/>
              </a:rPr>
              <a:t>+  </a:t>
            </a:r>
            <a:r>
              <a:rPr lang="it-IT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Proventi e oneri finanziari</a:t>
            </a:r>
          </a:p>
          <a:p>
            <a:pPr algn="just"/>
            <a:r>
              <a:rPr lang="it-IT" sz="1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/>
              </a:rPr>
              <a:t>-----------------------------------------------------------------</a:t>
            </a:r>
            <a:endParaRPr lang="it-IT" sz="14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333399"/>
              </a:solidFill>
              <a:effectLst/>
            </a:endParaRPr>
          </a:p>
          <a:p>
            <a:pPr algn="just"/>
            <a:r>
              <a:rPr lang="it-IT" sz="140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            RISULTATO DELLE ATTIVITA’ </a:t>
            </a:r>
            <a:r>
              <a:rPr lang="it-IT" sz="1400" dirty="0" err="1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DI</a:t>
            </a:r>
            <a:r>
              <a:rPr lang="it-IT" sz="140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 BUSINESS</a:t>
            </a:r>
          </a:p>
          <a:p>
            <a:pPr algn="just"/>
            <a:endParaRPr lang="it-IT" sz="800" dirty="0" smtClean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333399"/>
              </a:solidFill>
              <a:effectLst/>
            </a:endParaRPr>
          </a:p>
          <a:p>
            <a:pPr marL="306667" indent="-306667" algn="just">
              <a:buFont typeface="Arial" panose="020B0604020202020204" pitchFamily="34" charset="0"/>
              <a:buChar char="•"/>
            </a:pPr>
            <a:r>
              <a:rPr lang="it-IT" sz="1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/>
              </a:rPr>
              <a:t>-      </a:t>
            </a:r>
            <a:r>
              <a:rPr lang="it-IT" sz="1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Imposte e tasse</a:t>
            </a:r>
          </a:p>
          <a:p>
            <a:pPr marL="306667" indent="-306667" algn="just">
              <a:buFont typeface="Arial" panose="020B0604020202020204" pitchFamily="34" charset="0"/>
              <a:buChar char="•"/>
            </a:pPr>
            <a:r>
              <a:rPr lang="it-IT" sz="1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/>
              </a:rPr>
              <a:t>+/-  </a:t>
            </a:r>
            <a:r>
              <a:rPr lang="it-IT" sz="1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Assestamenti sulla </a:t>
            </a:r>
            <a:r>
              <a:rPr lang="it-IT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distribuzione dei diritti</a:t>
            </a:r>
          </a:p>
          <a:p>
            <a:pPr marL="306667" indent="-306667" algn="just">
              <a:buFont typeface="Arial" panose="020B0604020202020204" pitchFamily="34" charset="0"/>
              <a:buChar char="•"/>
            </a:pPr>
            <a:r>
              <a:rPr lang="it-IT" sz="1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a:rPr>
              <a:t>+/-</a:t>
            </a:r>
            <a:r>
              <a:rPr lang="it-IT" sz="1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  Surplus/Deficit</a:t>
            </a:r>
            <a:endParaRPr lang="it-IT" sz="1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333399"/>
              </a:solidFill>
              <a:effectLst/>
            </a:endParaRPr>
          </a:p>
          <a:p>
            <a:pPr algn="just"/>
            <a:r>
              <a:rPr lang="it-IT" sz="12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333399"/>
                </a:solidFill>
                <a:effectLst/>
              </a:rPr>
              <a:t>---------------------------------------------------------------------------</a:t>
            </a:r>
            <a:endParaRPr lang="it-IT" sz="14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333399"/>
              </a:solidFill>
              <a:effectLst/>
            </a:endParaRPr>
          </a:p>
          <a:p>
            <a:pPr algn="just"/>
            <a:r>
              <a:rPr lang="it-IT" sz="1400" dirty="0" smtClean="0">
                <a:ln w="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333399"/>
                </a:solidFill>
                <a:effectLst/>
              </a:rPr>
              <a:t>              PAREGGIO DI BILANCIO</a:t>
            </a:r>
            <a:endParaRPr lang="it-IT" sz="1400" dirty="0">
              <a:ln w="0">
                <a:solidFill>
                  <a:schemeClr val="accent2">
                    <a:lumMod val="50000"/>
                  </a:schemeClr>
                </a:solidFill>
              </a:ln>
              <a:solidFill>
                <a:srgbClr val="333399"/>
              </a:solidFill>
              <a:effectLst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16096" y="1857809"/>
            <a:ext cx="4249446" cy="3539430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45720" rIns="180000" rtlCol="0">
            <a:spAutoFit/>
          </a:bodyPr>
          <a:lstStyle/>
          <a:p>
            <a:pPr algn="just"/>
            <a:r>
              <a:rPr lang="it-IT" sz="1600" dirty="0" smtClean="0">
                <a:latin typeface="Verdana"/>
                <a:cs typeface="Verdana"/>
              </a:rPr>
              <a:t>Lo schema utilizzato da SIAE è il medesimo delle altre consorelle estere (GEMA, SACEM, PRS, ecc).</a:t>
            </a:r>
          </a:p>
          <a:p>
            <a:pPr algn="just"/>
            <a:endParaRPr lang="it-IT" sz="1600" dirty="0" smtClean="0">
              <a:latin typeface="Verdana"/>
              <a:cs typeface="Verdana"/>
            </a:endParaRPr>
          </a:p>
          <a:p>
            <a:pPr algn="just"/>
            <a:r>
              <a:rPr lang="it-IT" sz="1600" b="1" dirty="0" smtClean="0">
                <a:latin typeface="Verdana"/>
                <a:cs typeface="Verdana"/>
              </a:rPr>
              <a:t>Tutte le società di </a:t>
            </a:r>
            <a:r>
              <a:rPr lang="it-IT" sz="1600" b="1" dirty="0" err="1" smtClean="0">
                <a:latin typeface="Verdana"/>
                <a:cs typeface="Verdana"/>
              </a:rPr>
              <a:t>collecting</a:t>
            </a:r>
            <a:r>
              <a:rPr lang="it-IT" sz="1600" b="1" dirty="0" smtClean="0">
                <a:latin typeface="Verdana"/>
                <a:cs typeface="Verdana"/>
              </a:rPr>
              <a:t> </a:t>
            </a:r>
            <a:r>
              <a:rPr lang="it-IT" sz="1600" b="1" dirty="0" smtClean="0">
                <a:solidFill>
                  <a:srgbClr val="FF0000"/>
                </a:solidFill>
                <a:latin typeface="Verdana"/>
                <a:cs typeface="Verdana"/>
              </a:rPr>
              <a:t>contabilizzano i proventi finanziari come ricavi tipici utilizzandoli ai fini del proprio risultato di esercizio</a:t>
            </a:r>
            <a:r>
              <a:rPr lang="it-IT" sz="1600" b="1" dirty="0" smtClean="0">
                <a:latin typeface="Verdana"/>
                <a:cs typeface="Verdana"/>
              </a:rPr>
              <a:t>.</a:t>
            </a:r>
          </a:p>
          <a:p>
            <a:pPr algn="just"/>
            <a:endParaRPr lang="it-IT" sz="1600" b="1" dirty="0" smtClean="0">
              <a:latin typeface="Verdana"/>
              <a:cs typeface="Verdana"/>
            </a:endParaRPr>
          </a:p>
          <a:p>
            <a:pPr algn="just"/>
            <a:r>
              <a:rPr lang="it-IT" sz="1600" b="1" dirty="0" smtClean="0">
                <a:latin typeface="Verdana"/>
                <a:cs typeface="Verdana"/>
              </a:rPr>
              <a:t>Per tale via si mantengono più basse le provvigioni e si assegna il beneficio dei proventi finanziari agli aventi diritto</a:t>
            </a:r>
            <a:r>
              <a:rPr lang="it-IT" sz="1600" dirty="0" smtClean="0">
                <a:latin typeface="Verdana"/>
                <a:cs typeface="Verdana"/>
              </a:rPr>
              <a:t>.</a:t>
            </a:r>
          </a:p>
        </p:txBody>
      </p:sp>
      <p:pic>
        <p:nvPicPr>
          <p:cNvPr id="25" name="Immagine 24" descr="https://upload.wikimedia.org/wikipedia/ru/6/68/Gema_logo.svg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80" t="3139" r="4246" b="3717"/>
          <a:stretch/>
        </p:blipFill>
        <p:spPr bwMode="auto">
          <a:xfrm>
            <a:off x="5599835" y="1997460"/>
            <a:ext cx="517108" cy="5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ttangolo 25"/>
          <p:cNvSpPr/>
          <p:nvPr/>
        </p:nvSpPr>
        <p:spPr>
          <a:xfrm>
            <a:off x="534930" y="5836416"/>
            <a:ext cx="21156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latin typeface="Verdana"/>
                <a:cs typeface="Verdana"/>
              </a:rPr>
              <a:t>Fonte: Bilancio GEMA 2014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2401677" y="817870"/>
            <a:ext cx="925233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(Segue) LE RISORSE FINANZIARI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877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8125" y="2132860"/>
            <a:ext cx="11034276" cy="1098246"/>
          </a:xfrm>
        </p:spPr>
        <p:txBody>
          <a:bodyPr/>
          <a:lstStyle/>
          <a:p>
            <a:pPr algn="ctr"/>
            <a:r>
              <a:rPr lang="en-US" dirty="0" smtClean="0"/>
              <a:t>VI.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8126" y="3231106"/>
            <a:ext cx="11034275" cy="1752600"/>
          </a:xfrm>
        </p:spPr>
        <p:txBody>
          <a:bodyPr>
            <a:normAutofit/>
          </a:bodyPr>
          <a:lstStyle/>
          <a:p>
            <a:pPr algn="ctr"/>
            <a:r>
              <a:rPr lang="it-IT" altLang="zh-CN" noProof="1" smtClean="0"/>
              <a:t>Piuttosto, c’è qualcosa che manca nella Direttiva?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34</a:t>
            </a:fld>
            <a:endParaRPr lang="it-IT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618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35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84485" y="2514819"/>
            <a:ext cx="10983226" cy="209288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sz="1600" dirty="0" smtClean="0">
                <a:latin typeface="+mj-lt"/>
              </a:rPr>
              <a:t>La Direttiva 2000/31/CE stabiliva che gli intermediari tecnici fossero privi di responsabilità. Principio poi allargato a dismisura dalla Corte di Giustizia.</a:t>
            </a:r>
          </a:p>
          <a:p>
            <a:pPr algn="just"/>
            <a:endParaRPr lang="it-IT" sz="1600" dirty="0" smtClean="0">
              <a:latin typeface="+mj-lt"/>
            </a:endParaRPr>
          </a:p>
          <a:p>
            <a:pPr algn="just"/>
            <a:r>
              <a:rPr lang="it-IT" sz="1600" dirty="0" smtClean="0">
                <a:latin typeface="+mj-lt"/>
              </a:rPr>
              <a:t>Ma la deroga alla responsabilità si basava sull'assunto che gli intermediari …</a:t>
            </a:r>
          </a:p>
          <a:p>
            <a:pPr algn="just"/>
            <a:endParaRPr lang="it-IT" sz="1600" b="1" i="1" dirty="0" smtClean="0">
              <a:solidFill>
                <a:srgbClr val="FF0000"/>
              </a:solidFill>
              <a:latin typeface="+mj-lt"/>
            </a:endParaRPr>
          </a:p>
          <a:p>
            <a:pPr algn="just"/>
            <a:r>
              <a:rPr lang="it-IT" b="1" i="1" dirty="0" smtClean="0">
                <a:solidFill>
                  <a:srgbClr val="FF0000"/>
                </a:solidFill>
                <a:latin typeface="+mj-lt"/>
              </a:rPr>
              <a:t>"non conoscono, né controllano le informazioni trasmesse o memorizzate, svolgendo un'attività di ordine meramente tecnico, automatico e passivo"</a:t>
            </a:r>
            <a:r>
              <a:rPr lang="it-IT" b="1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pPr algn="just"/>
            <a:endParaRPr lang="it-IT" sz="1400" dirty="0" smtClean="0">
              <a:latin typeface="+mj-lt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3469" y="1837116"/>
            <a:ext cx="11045060" cy="58477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sz="1600" dirty="0" smtClean="0">
                <a:latin typeface="+mj-lt"/>
              </a:rPr>
              <a:t>Cosa manca nella direttiva europea? Manca la Regolamentazione dei grandi player globali. Manca la regolamentazione del </a:t>
            </a:r>
            <a:r>
              <a:rPr lang="it-IT" sz="1600" b="1" i="1" dirty="0" err="1" smtClean="0">
                <a:latin typeface="+mj-lt"/>
              </a:rPr>
              <a:t>value</a:t>
            </a:r>
            <a:r>
              <a:rPr lang="it-IT" sz="1600" b="1" i="1" dirty="0" smtClean="0">
                <a:latin typeface="+mj-lt"/>
              </a:rPr>
              <a:t> gap</a:t>
            </a:r>
            <a:r>
              <a:rPr lang="it-IT" sz="1600" dirty="0" smtClean="0">
                <a:latin typeface="+mj-lt"/>
              </a:rPr>
              <a:t>.</a:t>
            </a: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QUELLO CHE LA DIRETTIVA NON AFFRONTA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75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36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6033562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605559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101687" y="1619480"/>
            <a:ext cx="10366872" cy="415498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sz="1400" dirty="0" smtClean="0">
                <a:latin typeface="+mn-lt"/>
              </a:rPr>
              <a:t>Google ha annunciato - per bocca di Anthony House, capo delle policy </a:t>
            </a:r>
            <a:r>
              <a:rPr lang="it-IT" sz="1400" dirty="0" err="1" smtClean="0">
                <a:latin typeface="+mn-lt"/>
              </a:rPr>
              <a:t>strategy</a:t>
            </a:r>
            <a:r>
              <a:rPr lang="it-IT" sz="1400" dirty="0" smtClean="0">
                <a:latin typeface="+mn-lt"/>
              </a:rPr>
              <a:t> europee - di avere ormai pronto un sistema in grado di modificare i risultati delle ricerche. Poi, forse resosi conto di avere aperto una porta che doveva restare chiusa, ha fatto mezza marcia indietro affidando all'oblio (ironia della sorte, per Google) l'annuncio</a:t>
            </a:r>
            <a:endParaRPr lang="it-IT" sz="1400" dirty="0">
              <a:latin typeface="+mn-lt"/>
            </a:endParaRPr>
          </a:p>
          <a:p>
            <a:pPr algn="just"/>
            <a:endParaRPr lang="it-IT" sz="1400" dirty="0">
              <a:latin typeface="+mn-lt"/>
            </a:endParaRPr>
          </a:p>
          <a:p>
            <a:pPr algn="just"/>
            <a:r>
              <a:rPr lang="it-IT" sz="1400" dirty="0" err="1" smtClean="0">
                <a:latin typeface="+mn-lt"/>
              </a:rPr>
              <a:t>Facebook</a:t>
            </a:r>
            <a:r>
              <a:rPr lang="it-IT" sz="1400" dirty="0" smtClean="0">
                <a:latin typeface="+mn-lt"/>
              </a:rPr>
              <a:t>, a sua volta, ha ammesso (a seguito delle rivelazioni del </a:t>
            </a:r>
            <a:r>
              <a:rPr lang="it-IT" sz="1400" dirty="0" err="1" smtClean="0">
                <a:latin typeface="+mn-lt"/>
              </a:rPr>
              <a:t>Guardian</a:t>
            </a:r>
            <a:r>
              <a:rPr lang="it-IT" sz="1400" dirty="0" smtClean="0">
                <a:latin typeface="+mn-lt"/>
              </a:rPr>
              <a:t>) che in azienda lavora un gruppo di </a:t>
            </a:r>
            <a:r>
              <a:rPr lang="it-IT" sz="1400" dirty="0" err="1" smtClean="0">
                <a:latin typeface="+mn-lt"/>
              </a:rPr>
              <a:t>editor</a:t>
            </a:r>
            <a:r>
              <a:rPr lang="it-IT" sz="1400" dirty="0" smtClean="0">
                <a:latin typeface="+mn-lt"/>
              </a:rPr>
              <a:t> che sistematicamente seleziona gli argomenti da evidenziare e quelli da silenziare o eliminare del tutto. La reazione di Mark </a:t>
            </a:r>
            <a:r>
              <a:rPr lang="it-IT" sz="1400" dirty="0" err="1" smtClean="0">
                <a:latin typeface="+mn-lt"/>
              </a:rPr>
              <a:t>Zuckerberg</a:t>
            </a:r>
            <a:r>
              <a:rPr lang="it-IT" sz="1400" dirty="0" smtClean="0">
                <a:latin typeface="+mn-lt"/>
              </a:rPr>
              <a:t> è stata la seguente: le linee guida adottate dagli </a:t>
            </a:r>
            <a:r>
              <a:rPr lang="it-IT" sz="1400" dirty="0" err="1" smtClean="0">
                <a:latin typeface="+mn-lt"/>
              </a:rPr>
              <a:t>editor</a:t>
            </a:r>
            <a:r>
              <a:rPr lang="it-IT" sz="1400" dirty="0" smtClean="0">
                <a:latin typeface="+mn-lt"/>
              </a:rPr>
              <a:t> servono a </a:t>
            </a:r>
            <a:r>
              <a:rPr lang="it-IT" sz="1400" i="1" dirty="0" smtClean="0">
                <a:latin typeface="+mn-lt"/>
              </a:rPr>
              <a:t>"evitare che alcuni punti di vista abbiano priorità rispetto ad altri“</a:t>
            </a:r>
          </a:p>
          <a:p>
            <a:pPr algn="just"/>
            <a:endParaRPr lang="it-IT" sz="1400" dirty="0" smtClean="0">
              <a:latin typeface="+mn-lt"/>
            </a:endParaRPr>
          </a:p>
          <a:p>
            <a:pPr algn="just"/>
            <a:endParaRPr lang="it-IT" sz="1400" dirty="0" smtClean="0">
              <a:latin typeface="+mn-lt"/>
            </a:endParaRPr>
          </a:p>
          <a:p>
            <a:pPr algn="just"/>
            <a:endParaRPr lang="it-IT" sz="1400" dirty="0" smtClean="0">
              <a:latin typeface="+mn-lt"/>
            </a:endParaRPr>
          </a:p>
          <a:p>
            <a:pPr algn="just"/>
            <a:r>
              <a:rPr lang="it-IT" sz="1400" dirty="0" smtClean="0">
                <a:latin typeface="+mn-lt"/>
              </a:rPr>
              <a:t>Ma soprattutto è ormai chiaro anche alla Commissione (</a:t>
            </a:r>
            <a:r>
              <a:rPr lang="it-IT" sz="1400" dirty="0" err="1" smtClean="0">
                <a:latin typeface="+mn-lt"/>
              </a:rPr>
              <a:t>vd</a:t>
            </a:r>
            <a:r>
              <a:rPr lang="it-IT" sz="1400" dirty="0" smtClean="0">
                <a:latin typeface="+mn-lt"/>
              </a:rPr>
              <a:t> pacchetto sul Mercato Unico Digitale adottato il 25 maggio 2016) che...</a:t>
            </a:r>
          </a:p>
          <a:p>
            <a:pPr algn="just"/>
            <a:endParaRPr lang="it-IT" sz="1400" b="1" dirty="0" smtClean="0">
              <a:latin typeface="+mn-lt"/>
            </a:endParaRP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quella degli intermediari tecnici è una vera e propria</a:t>
            </a:r>
          </a:p>
          <a:p>
            <a:pPr algn="ctr"/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forma di distribuzione commerciale</a:t>
            </a:r>
          </a:p>
          <a:p>
            <a:pPr algn="just"/>
            <a:endParaRPr lang="it-IT" sz="1400" dirty="0" smtClean="0">
              <a:latin typeface="+mn-lt"/>
            </a:endParaRPr>
          </a:p>
          <a:p>
            <a:pPr algn="just"/>
            <a:r>
              <a:rPr lang="it-IT" sz="1400" dirty="0" smtClean="0">
                <a:latin typeface="+mn-lt"/>
              </a:rPr>
              <a:t>... per la quale </a:t>
            </a:r>
            <a:r>
              <a:rPr lang="en-US" sz="1400" i="1" dirty="0" smtClean="0">
                <a:latin typeface="+mn-lt"/>
              </a:rPr>
              <a:t>“there is a growing concern as to whether the value generated by some of these new forms of online content distribution is fairly shared between distributors and rights holders” </a:t>
            </a:r>
            <a:r>
              <a:rPr lang="en-US" sz="1400" dirty="0" smtClean="0">
                <a:latin typeface="+mn-lt"/>
              </a:rPr>
              <a:t> (</a:t>
            </a:r>
            <a:r>
              <a:rPr lang="en-US" sz="1400" dirty="0" err="1" smtClean="0">
                <a:latin typeface="+mn-lt"/>
              </a:rPr>
              <a:t>Commissione</a:t>
            </a:r>
            <a:r>
              <a:rPr lang="en-US" sz="1400" dirty="0" smtClean="0">
                <a:latin typeface="+mn-lt"/>
              </a:rPr>
              <a:t>)</a:t>
            </a:r>
            <a:r>
              <a:rPr lang="en-US" sz="1400" i="1" dirty="0" smtClean="0">
                <a:latin typeface="+mn-lt"/>
              </a:rPr>
              <a:t>.</a:t>
            </a:r>
            <a:endParaRPr lang="it-IT" sz="1400" dirty="0" smtClean="0">
              <a:latin typeface="+mn-lt"/>
            </a:endParaRPr>
          </a:p>
        </p:txBody>
      </p:sp>
      <p:sp>
        <p:nvSpPr>
          <p:cNvPr id="13" name="Ovale 12"/>
          <p:cNvSpPr/>
          <p:nvPr/>
        </p:nvSpPr>
        <p:spPr>
          <a:xfrm>
            <a:off x="584486" y="1780169"/>
            <a:ext cx="432048" cy="437144"/>
          </a:xfrm>
          <a:prstGeom prst="ellipse">
            <a:avLst/>
          </a:prstGeom>
          <a:solidFill>
            <a:srgbClr val="6295D6">
              <a:alpha val="52000"/>
            </a:srgbClr>
          </a:solidFill>
          <a:ln w="381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1600" b="1" dirty="0">
                <a:solidFill>
                  <a:srgbClr val="1C1E13"/>
                </a:solidFill>
                <a:latin typeface="Verdana"/>
                <a:cs typeface="Verdana"/>
              </a:rPr>
              <a:t>1</a:t>
            </a:r>
          </a:p>
        </p:txBody>
      </p:sp>
      <p:sp>
        <p:nvSpPr>
          <p:cNvPr id="14" name="Ovale 13"/>
          <p:cNvSpPr/>
          <p:nvPr/>
        </p:nvSpPr>
        <p:spPr>
          <a:xfrm>
            <a:off x="562453" y="2686228"/>
            <a:ext cx="432048" cy="437144"/>
          </a:xfrm>
          <a:prstGeom prst="ellipse">
            <a:avLst/>
          </a:prstGeom>
          <a:solidFill>
            <a:srgbClr val="6295D6">
              <a:alpha val="52000"/>
            </a:srgbClr>
          </a:solidFill>
          <a:ln w="381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1600" b="1" dirty="0" smtClean="0">
                <a:solidFill>
                  <a:srgbClr val="1C1E13"/>
                </a:solidFill>
                <a:latin typeface="Verdana"/>
                <a:cs typeface="Verdana"/>
              </a:rPr>
              <a:t>2</a:t>
            </a:r>
            <a:endParaRPr lang="it" sz="1600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540419" y="4194598"/>
            <a:ext cx="432048" cy="437144"/>
          </a:xfrm>
          <a:prstGeom prst="ellipse">
            <a:avLst/>
          </a:prstGeom>
          <a:solidFill>
            <a:srgbClr val="6295D6">
              <a:alpha val="52000"/>
            </a:srgbClr>
          </a:solidFill>
          <a:ln w="38100" cmpd="sng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" sz="1600" b="1" dirty="0" smtClean="0">
                <a:solidFill>
                  <a:srgbClr val="1C1E13"/>
                </a:solidFill>
                <a:latin typeface="Verdana"/>
                <a:cs typeface="Verdana"/>
              </a:rPr>
              <a:t>3</a:t>
            </a:r>
            <a:endParaRPr lang="it" sz="1600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047193" y="3778785"/>
            <a:ext cx="10476000" cy="2331805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QUELLO CHE LA DIRETTIVA NON AFFRONTA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24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37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3468" y="1443210"/>
            <a:ext cx="11045061" cy="192360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b="1" dirty="0" smtClean="0">
                <a:latin typeface="+mj-lt"/>
              </a:rPr>
              <a:t>Sono passati 16 anni circa. Ma la Commissione (documenti 25 maggio 2016) rimanda:</a:t>
            </a:r>
          </a:p>
          <a:p>
            <a:pPr algn="just"/>
            <a:endParaRPr lang="en-US" sz="1400" i="1" dirty="0" smtClean="0"/>
          </a:p>
          <a:p>
            <a:pPr algn="just">
              <a:spcAft>
                <a:spcPts val="600"/>
              </a:spcAft>
            </a:pPr>
            <a:r>
              <a:rPr lang="en-US" sz="1600" i="1" dirty="0" smtClean="0"/>
              <a:t>“The present liability regime for intermediary service providers [</a:t>
            </a:r>
            <a:r>
              <a:rPr lang="it-IT" sz="1600" i="1" dirty="0" smtClean="0"/>
              <a:t>Direttiva 2000/31/CE</a:t>
            </a:r>
            <a:r>
              <a:rPr lang="en-US" sz="1600" i="1" dirty="0" smtClean="0"/>
              <a:t>] was designed at a time when online platforms did not have the characteristics and scale they have today".</a:t>
            </a:r>
          </a:p>
          <a:p>
            <a:pPr algn="just"/>
            <a:r>
              <a:rPr lang="en-US" sz="1600" i="1" dirty="0" smtClean="0"/>
              <a:t>“The (...) issue concerns the allocation of revenues for the use of copyright-protected content … The Commission intends to address this through sector-specific regulation …” 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nel</a:t>
            </a:r>
            <a:r>
              <a:rPr lang="en-US" sz="1600" b="1" i="1" dirty="0" smtClean="0">
                <a:solidFill>
                  <a:srgbClr val="FF0000"/>
                </a:solidFill>
              </a:rPr>
              <a:t> </a:t>
            </a:r>
            <a:r>
              <a:rPr lang="en-US" sz="1600" b="1" i="1" dirty="0" err="1" smtClean="0">
                <a:solidFill>
                  <a:srgbClr val="FF0000"/>
                </a:solidFill>
              </a:rPr>
              <a:t>futuro</a:t>
            </a:r>
            <a:endParaRPr lang="en-US" sz="1600" b="1" i="1" dirty="0" smtClean="0">
              <a:solidFill>
                <a:srgbClr val="FF0000"/>
              </a:solidFill>
            </a:endParaRPr>
          </a:p>
          <a:p>
            <a:pPr algn="just"/>
            <a:endParaRPr lang="en-US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QUELLO CHE LA DIRETTIVA NON AFFRONTA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3468" y="3511680"/>
            <a:ext cx="10994243" cy="83099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sz="1600" dirty="0" smtClean="0"/>
              <a:t>E la </a:t>
            </a:r>
            <a:r>
              <a:rPr lang="it-IT" sz="1600" dirty="0"/>
              <a:t>cosa preoccupante è che a leggere bene - COM(2015) 626 - si trova un passaggio centrale che ha un suono a dir poco sibillino ma che racchiude in sé la vera battaglia</a:t>
            </a:r>
            <a:r>
              <a:rPr lang="it-IT" sz="1600" dirty="0" smtClean="0"/>
              <a:t>:</a:t>
            </a:r>
            <a:endParaRPr lang="it-IT" sz="1600" b="1" dirty="0" smtClean="0"/>
          </a:p>
          <a:p>
            <a:pPr algn="just"/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73468" y="4219461"/>
            <a:ext cx="10961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/>
              <a:t>“… la Commissione valuterà l’eventuale necessità di intervenire sulla definizione dei diritti di comunicazione al pubblico e di messa a disposizione. Vaglierà inoltre la necessità di intraprendere azioni specifiche per gli aggregatori di notizie, anche intervenendo sui </a:t>
            </a:r>
            <a:r>
              <a:rPr lang="it-IT" b="1" i="1" dirty="0" smtClean="0"/>
              <a:t>diritti</a:t>
            </a:r>
            <a:r>
              <a:rPr lang="en-US" i="1" dirty="0"/>
              <a:t>”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317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38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73468" y="1583728"/>
            <a:ext cx="11045061" cy="1323439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sz="1600" dirty="0"/>
              <a:t>In realtà l'hyperlink o link (collegamento ipertestuale) </a:t>
            </a:r>
            <a:r>
              <a:rPr lang="it-IT" sz="1600" dirty="0">
                <a:solidFill>
                  <a:srgbClr val="FF0000"/>
                </a:solidFill>
              </a:rPr>
              <a:t>è per certo una forma di comunicazione al pubblico o se si preferisce una forma di </a:t>
            </a:r>
            <a:r>
              <a:rPr lang="it-IT" sz="1600" i="1" dirty="0">
                <a:solidFill>
                  <a:srgbClr val="FF0000"/>
                </a:solidFill>
              </a:rPr>
              <a:t>“messa a disposizione dell’opera, in maniera che ciascuno possa avervi accesso dal luogo e nel momento scelti individualmente”</a:t>
            </a:r>
            <a:r>
              <a:rPr lang="it-IT" sz="1600" i="1" dirty="0"/>
              <a:t> </a:t>
            </a:r>
            <a:r>
              <a:rPr lang="it-IT" sz="1600" dirty="0"/>
              <a:t>(art. 16 L. 22 aprile 1941 n.633</a:t>
            </a:r>
            <a:r>
              <a:rPr lang="it-IT" sz="1600" dirty="0" smtClean="0"/>
              <a:t>). E su questa strada, SIAE continuerà a chiedere che gli intermediari tecnici paghino i contenuti che utilizzano …</a:t>
            </a:r>
          </a:p>
          <a:p>
            <a:pPr algn="just"/>
            <a:r>
              <a:rPr lang="it-IT" sz="1600" dirty="0" smtClean="0">
                <a:solidFill>
                  <a:schemeClr val="bg2"/>
                </a:solidFill>
              </a:rPr>
              <a:t>Speriamo bene …</a:t>
            </a:r>
            <a:endParaRPr lang="it-IT" sz="1600" dirty="0">
              <a:solidFill>
                <a:schemeClr val="bg2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84486" y="2815406"/>
            <a:ext cx="11045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… perché mentre </a:t>
            </a:r>
            <a:r>
              <a:rPr lang="it-IT" b="1" dirty="0" smtClean="0">
                <a:solidFill>
                  <a:srgbClr val="FF0000"/>
                </a:solidFill>
              </a:rPr>
              <a:t>si discute (a livello Europeo) del </a:t>
            </a:r>
            <a:r>
              <a:rPr lang="it-IT" b="1" dirty="0">
                <a:solidFill>
                  <a:srgbClr val="FF0000"/>
                </a:solidFill>
              </a:rPr>
              <a:t>dettaglio giuridico loro </a:t>
            </a:r>
            <a:r>
              <a:rPr lang="it-IT" b="1" dirty="0" smtClean="0">
                <a:solidFill>
                  <a:srgbClr val="FF0000"/>
                </a:solidFill>
              </a:rPr>
              <a:t>(gli intermediari tecnici) estraggono </a:t>
            </a:r>
            <a:r>
              <a:rPr lang="it-IT" b="1" dirty="0">
                <a:solidFill>
                  <a:srgbClr val="FF0000"/>
                </a:solidFill>
              </a:rPr>
              <a:t>circa 22 miliardi di euro all’anno </a:t>
            </a:r>
            <a:r>
              <a:rPr lang="it-IT" b="1" dirty="0" smtClean="0">
                <a:solidFill>
                  <a:srgbClr val="FF0000"/>
                </a:solidFill>
              </a:rPr>
              <a:t>proprio dall’Europa </a:t>
            </a:r>
            <a:r>
              <a:rPr lang="it-IT" b="1" dirty="0">
                <a:solidFill>
                  <a:srgbClr val="FF0000"/>
                </a:solidFill>
              </a:rPr>
              <a:t>senza regola alcuna che riguardi la remunerazione dei contenuti che distribuiscono (</a:t>
            </a:r>
            <a:r>
              <a:rPr lang="it-IT" b="1" i="1" dirty="0" err="1">
                <a:solidFill>
                  <a:srgbClr val="FF0000"/>
                </a:solidFill>
              </a:rPr>
              <a:t>value</a:t>
            </a:r>
            <a:r>
              <a:rPr lang="it-IT" b="1" i="1" dirty="0">
                <a:solidFill>
                  <a:srgbClr val="FF0000"/>
                </a:solidFill>
              </a:rPr>
              <a:t> gap</a:t>
            </a:r>
            <a:r>
              <a:rPr lang="it-IT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Rettangolo 8"/>
          <p:cNvSpPr/>
          <p:nvPr/>
        </p:nvSpPr>
        <p:spPr>
          <a:xfrm>
            <a:off x="584486" y="4021156"/>
            <a:ext cx="110450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+mj-lt"/>
              </a:rPr>
              <a:t>Ed è indicativo quanto si legge </a:t>
            </a:r>
            <a:r>
              <a:rPr lang="it-IT" sz="1600" b="1" dirty="0" smtClean="0">
                <a:latin typeface="+mj-lt"/>
              </a:rPr>
              <a:t>testualmente</a:t>
            </a:r>
            <a:r>
              <a:rPr lang="it-IT" sz="1600" dirty="0" smtClean="0">
                <a:latin typeface="+mj-lt"/>
              </a:rPr>
              <a:t> nel bilancio di Google Inc. </a:t>
            </a:r>
            <a:r>
              <a:rPr lang="it-IT" sz="1600" b="1" dirty="0" smtClean="0">
                <a:latin typeface="+mj-lt"/>
              </a:rPr>
              <a:t>al 31.12.2015</a:t>
            </a:r>
            <a:r>
              <a:rPr lang="it-IT" sz="1600" dirty="0" smtClean="0">
                <a:latin typeface="+mj-lt"/>
              </a:rPr>
              <a:t> (</a:t>
            </a:r>
            <a:r>
              <a:rPr lang="it-IT" sz="1600" dirty="0" err="1" smtClean="0">
                <a:latin typeface="+mj-lt"/>
              </a:rPr>
              <a:t>Annual</a:t>
            </a:r>
            <a:r>
              <a:rPr lang="it-IT" sz="1600" dirty="0" smtClean="0">
                <a:latin typeface="+mj-lt"/>
              </a:rPr>
              <a:t> Report 2015 – </a:t>
            </a:r>
            <a:r>
              <a:rPr lang="it-IT" sz="1600" dirty="0" err="1" smtClean="0">
                <a:latin typeface="+mj-lt"/>
              </a:rPr>
              <a:t>Form</a:t>
            </a:r>
            <a:r>
              <a:rPr lang="it-IT" sz="1600" dirty="0" smtClean="0">
                <a:latin typeface="+mj-lt"/>
              </a:rPr>
              <a:t> 10-K): </a:t>
            </a:r>
            <a:r>
              <a:rPr lang="it-IT" sz="1600" b="1" i="1" dirty="0" smtClean="0">
                <a:latin typeface="+mj-lt"/>
              </a:rPr>
              <a:t>“Eventuali pretese per copyright o per altre teorie basate sui contenuti distribuiti da Google"</a:t>
            </a:r>
            <a:r>
              <a:rPr lang="it-IT" sz="1600" dirty="0" smtClean="0">
                <a:latin typeface="+mj-lt"/>
              </a:rPr>
              <a:t> o ancora </a:t>
            </a:r>
            <a:r>
              <a:rPr lang="it-IT" sz="1600" b="1" i="1" dirty="0" smtClean="0">
                <a:latin typeface="+mj-lt"/>
              </a:rPr>
              <a:t>"eventuali limitazioni al </a:t>
            </a:r>
            <a:r>
              <a:rPr lang="it-IT" sz="1600" b="1" i="1" dirty="0" err="1" smtClean="0">
                <a:latin typeface="+mj-lt"/>
              </a:rPr>
              <a:t>linking</a:t>
            </a:r>
            <a:r>
              <a:rPr lang="it-IT" sz="1600" b="1" i="1" dirty="0" smtClean="0">
                <a:latin typeface="+mj-lt"/>
              </a:rPr>
              <a:t> a siti web di terze parti che includano materiale che viola il copyright"</a:t>
            </a:r>
            <a:r>
              <a:rPr lang="it-IT" sz="1600" b="1" dirty="0" smtClean="0">
                <a:latin typeface="+mj-lt"/>
              </a:rPr>
              <a:t> </a:t>
            </a:r>
            <a:r>
              <a:rPr lang="it-IT" sz="1600" dirty="0" smtClean="0">
                <a:latin typeface="+mj-lt"/>
              </a:rPr>
              <a:t>e più in generale </a:t>
            </a:r>
            <a:r>
              <a:rPr lang="it-IT" sz="1600" b="1" i="1" dirty="0" smtClean="0">
                <a:latin typeface="+mj-lt"/>
              </a:rPr>
              <a:t>"future legislazioni che possano influire sulla nostra immunità (</a:t>
            </a:r>
            <a:r>
              <a:rPr lang="it-IT" sz="1600" b="1" i="1" dirty="0" err="1" smtClean="0">
                <a:latin typeface="+mj-lt"/>
              </a:rPr>
              <a:t>safe</a:t>
            </a:r>
            <a:r>
              <a:rPr lang="it-IT" sz="1600" b="1" i="1" dirty="0" smtClean="0">
                <a:latin typeface="+mj-lt"/>
              </a:rPr>
              <a:t> </a:t>
            </a:r>
            <a:r>
              <a:rPr lang="it-IT" sz="1600" b="1" i="1" dirty="0" err="1" smtClean="0">
                <a:latin typeface="+mj-lt"/>
              </a:rPr>
              <a:t>harbor</a:t>
            </a:r>
            <a:r>
              <a:rPr lang="it-IT" sz="1600" b="1" i="1" dirty="0" smtClean="0">
                <a:latin typeface="+mj-lt"/>
              </a:rPr>
              <a:t>) potrebbero avere un impatto negativo sulla nostra attività"</a:t>
            </a:r>
            <a:r>
              <a:rPr lang="it-IT" sz="1600" dirty="0" smtClean="0">
                <a:latin typeface="+mj-lt"/>
              </a:rPr>
              <a:t>.</a:t>
            </a:r>
          </a:p>
          <a:p>
            <a:pPr algn="just"/>
            <a:endParaRPr lang="it-IT" sz="1600" dirty="0" smtClean="0">
              <a:latin typeface="+mj-lt"/>
            </a:endParaRPr>
          </a:p>
          <a:p>
            <a:pPr algn="just"/>
            <a:r>
              <a:rPr lang="it-IT" sz="1600" dirty="0" smtClean="0">
                <a:latin typeface="+mj-lt"/>
              </a:rPr>
              <a:t>Ovvero: Google (ed è ovviamente un esempio) è perfettamente consapevole del fatto che nel proprio bilancio manca la remunerazione del diritto d’autore degli altri.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QUELLO CHE LA DIRETTIVA NON AFFRONTA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05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39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9" name="Rettangolo 8"/>
          <p:cNvSpPr/>
          <p:nvPr/>
        </p:nvSpPr>
        <p:spPr>
          <a:xfrm>
            <a:off x="573468" y="1539660"/>
            <a:ext cx="110450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+mj-lt"/>
              </a:rPr>
              <a:t>Per </a:t>
            </a:r>
            <a:r>
              <a:rPr lang="it-IT" sz="1600" b="1" i="1" dirty="0" err="1">
                <a:solidFill>
                  <a:srgbClr val="FF0000"/>
                </a:solidFill>
                <a:latin typeface="+mj-lt"/>
              </a:rPr>
              <a:t>value</a:t>
            </a:r>
            <a:r>
              <a:rPr lang="it-IT" sz="1600" b="1" i="1" dirty="0">
                <a:solidFill>
                  <a:srgbClr val="FF0000"/>
                </a:solidFill>
                <a:latin typeface="+mj-lt"/>
              </a:rPr>
              <a:t> gap</a:t>
            </a:r>
            <a:r>
              <a:rPr lang="it-IT" sz="1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sz="1600" dirty="0">
                <a:latin typeface="+mj-lt"/>
              </a:rPr>
              <a:t>si </a:t>
            </a:r>
            <a:r>
              <a:rPr lang="it-IT" sz="1600" dirty="0" smtClean="0">
                <a:latin typeface="+mj-lt"/>
              </a:rPr>
              <a:t>intende </a:t>
            </a:r>
            <a:r>
              <a:rPr lang="it-IT" sz="1600" b="1" dirty="0" smtClean="0">
                <a:solidFill>
                  <a:srgbClr val="FF0000"/>
                </a:solidFill>
                <a:latin typeface="+mj-lt"/>
              </a:rPr>
              <a:t>il </a:t>
            </a:r>
            <a:r>
              <a:rPr lang="it-IT" sz="1600" b="1" dirty="0">
                <a:solidFill>
                  <a:srgbClr val="FF0000"/>
                </a:solidFill>
                <a:latin typeface="+mj-lt"/>
              </a:rPr>
              <a:t>divario </a:t>
            </a:r>
            <a:r>
              <a:rPr lang="it-IT" sz="1600" dirty="0">
                <a:latin typeface="+mj-lt"/>
              </a:rPr>
              <a:t>tra il valore </a:t>
            </a:r>
            <a:r>
              <a:rPr lang="it-IT" sz="1600" dirty="0" smtClean="0">
                <a:latin typeface="+mj-lt"/>
              </a:rPr>
              <a:t>ricavato dagli </a:t>
            </a:r>
            <a:r>
              <a:rPr lang="it-IT" sz="1600" b="1" dirty="0" smtClean="0">
                <a:latin typeface="+mj-lt"/>
              </a:rPr>
              <a:t>intermediari tecnici</a:t>
            </a:r>
            <a:r>
              <a:rPr lang="it-IT" sz="1600" dirty="0" smtClean="0">
                <a:latin typeface="+mj-lt"/>
              </a:rPr>
              <a:t> (motori di ricerca come Google, social network come </a:t>
            </a:r>
            <a:r>
              <a:rPr lang="it-IT" sz="1600" dirty="0" err="1" smtClean="0">
                <a:latin typeface="+mj-lt"/>
              </a:rPr>
              <a:t>Facebook</a:t>
            </a:r>
            <a:r>
              <a:rPr lang="it-IT" sz="1600" dirty="0" smtClean="0">
                <a:latin typeface="+mj-lt"/>
              </a:rPr>
              <a:t> o aggregatori di contenuti) attraverso </a:t>
            </a:r>
            <a:r>
              <a:rPr lang="it-IT" sz="1600" dirty="0">
                <a:latin typeface="+mj-lt"/>
              </a:rPr>
              <a:t>la distribuzione dei contenuti creativi (cinema, musica, video, news, ecc.) e il valore (minimo) che viene riconosciuto ai titolari della creazione.</a:t>
            </a:r>
          </a:p>
          <a:p>
            <a:pPr algn="just"/>
            <a:endParaRPr lang="it-IT" sz="1600" dirty="0" smtClean="0">
              <a:latin typeface="+mj-lt"/>
            </a:endParaRPr>
          </a:p>
          <a:p>
            <a:pPr algn="just"/>
            <a:r>
              <a:rPr lang="it-IT" sz="1600" dirty="0" smtClean="0">
                <a:latin typeface="+mj-lt"/>
              </a:rPr>
              <a:t>SIAE e SACEM hanno commissionato lo studio </a:t>
            </a:r>
            <a:r>
              <a:rPr lang="it-IT" sz="1600" b="1" dirty="0">
                <a:latin typeface="+mj-lt"/>
              </a:rPr>
              <a:t>“Il contenuto culturale in ambito digitale: impatto sui ricavi generati dagli intermediari tecnici</a:t>
            </a:r>
            <a:r>
              <a:rPr lang="it-IT" sz="1600" b="1" dirty="0" smtClean="0">
                <a:latin typeface="+mj-lt"/>
              </a:rPr>
              <a:t>” </a:t>
            </a:r>
            <a:r>
              <a:rPr lang="it-IT" sz="1600" dirty="0" smtClean="0">
                <a:latin typeface="+mj-lt"/>
              </a:rPr>
              <a:t>alla Società di consulenza Roland Berger. Questi i risultati:  </a:t>
            </a:r>
            <a:endParaRPr lang="it-IT" sz="1600" dirty="0">
              <a:latin typeface="+mj-lt"/>
            </a:endParaRPr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1249238" y="3833809"/>
            <a:ext cx="9433048" cy="1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V="1">
            <a:off x="3950817" y="3531647"/>
            <a:ext cx="0" cy="151200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393254" y="3824729"/>
            <a:ext cx="2304256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dirty="0" smtClean="0">
                <a:latin typeface="+mj-lt"/>
              </a:rPr>
              <a:t>Fatturato totale degli “intermediari” tecnici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273574" y="3870315"/>
            <a:ext cx="1577036" cy="432048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C1E13"/>
                </a:solidFill>
                <a:latin typeface="Verdana"/>
                <a:cs typeface="Verdana"/>
              </a:rPr>
              <a:t>1,35 </a:t>
            </a:r>
            <a:r>
              <a:rPr lang="it-IT" sz="1400" b="1" dirty="0" err="1" smtClean="0">
                <a:solidFill>
                  <a:srgbClr val="1C1E13"/>
                </a:solidFill>
                <a:latin typeface="Verdana"/>
                <a:cs typeface="Verdana"/>
              </a:rPr>
              <a:t>Mld</a:t>
            </a:r>
            <a:r>
              <a:rPr lang="it-IT" sz="1400" b="1" dirty="0" smtClean="0">
                <a:solidFill>
                  <a:srgbClr val="1C1E13"/>
                </a:solidFill>
                <a:latin typeface="Verdana"/>
                <a:cs typeface="Verdana"/>
              </a:rPr>
              <a:t> €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729958" y="3870315"/>
            <a:ext cx="1577036" cy="432048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C1E13"/>
                </a:solidFill>
                <a:latin typeface="Verdana"/>
                <a:cs typeface="Verdana"/>
              </a:rPr>
              <a:t>22 </a:t>
            </a:r>
            <a:r>
              <a:rPr lang="it-IT" sz="1400" b="1" dirty="0" err="1" smtClean="0">
                <a:solidFill>
                  <a:srgbClr val="1C1E13"/>
                </a:solidFill>
                <a:latin typeface="Verdana"/>
                <a:cs typeface="Verdana"/>
              </a:rPr>
              <a:t>Mld</a:t>
            </a:r>
            <a:r>
              <a:rPr lang="it-IT" sz="1400" b="1" dirty="0" smtClean="0">
                <a:solidFill>
                  <a:srgbClr val="1C1E13"/>
                </a:solidFill>
                <a:latin typeface="Verdana"/>
                <a:cs typeface="Verdana"/>
              </a:rPr>
              <a:t> €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cxnSp>
        <p:nvCxnSpPr>
          <p:cNvPr id="18" name="Connettore 1 17"/>
          <p:cNvCxnSpPr/>
          <p:nvPr/>
        </p:nvCxnSpPr>
        <p:spPr>
          <a:xfrm flipV="1">
            <a:off x="1249238" y="4331343"/>
            <a:ext cx="9433048" cy="1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311150" y="4391866"/>
            <a:ext cx="2592289" cy="52322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400" dirty="0">
                <a:latin typeface="+mj-lt"/>
              </a:rPr>
              <a:t>Impatto </a:t>
            </a:r>
            <a:r>
              <a:rPr lang="it-IT" sz="1400" dirty="0" smtClean="0">
                <a:latin typeface="+mj-lt"/>
              </a:rPr>
              <a:t>complessivo dei contenuti creativi e culturali</a:t>
            </a:r>
            <a:endParaRPr lang="it-IT" sz="1400" dirty="0">
              <a:latin typeface="+mj-lt"/>
            </a:endParaRPr>
          </a:p>
        </p:txBody>
      </p:sp>
      <p:cxnSp>
        <p:nvCxnSpPr>
          <p:cNvPr id="20" name="Connettore 1 19"/>
          <p:cNvCxnSpPr/>
          <p:nvPr/>
        </p:nvCxnSpPr>
        <p:spPr>
          <a:xfrm flipV="1">
            <a:off x="1249238" y="4915086"/>
            <a:ext cx="9433048" cy="1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4273574" y="4391866"/>
            <a:ext cx="1577036" cy="432048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C1E13"/>
                </a:solidFill>
                <a:latin typeface="Verdana"/>
                <a:cs typeface="Verdana"/>
              </a:rPr>
              <a:t>875 </a:t>
            </a:r>
            <a:r>
              <a:rPr lang="it-IT" sz="1400" b="1" dirty="0" smtClean="0">
                <a:solidFill>
                  <a:srgbClr val="1C1E13"/>
                </a:solidFill>
                <a:latin typeface="Verdana"/>
                <a:cs typeface="Verdana"/>
              </a:rPr>
              <a:t>Mln €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7729958" y="4391866"/>
            <a:ext cx="1577036" cy="432048"/>
          </a:xfrm>
          <a:prstGeom prst="rect">
            <a:avLst/>
          </a:prstGeom>
          <a:solidFill>
            <a:srgbClr val="6295D6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1C1E13"/>
                </a:solidFill>
                <a:latin typeface="Verdana"/>
                <a:cs typeface="Verdana"/>
              </a:rPr>
              <a:t> 13,7 </a:t>
            </a:r>
            <a:r>
              <a:rPr lang="it-IT" sz="1400" b="1" dirty="0" err="1" smtClean="0">
                <a:solidFill>
                  <a:srgbClr val="1C1E13"/>
                </a:solidFill>
                <a:latin typeface="Verdana"/>
                <a:cs typeface="Verdana"/>
              </a:rPr>
              <a:t>Mld</a:t>
            </a:r>
            <a:r>
              <a:rPr lang="it-IT" sz="1400" b="1" dirty="0" smtClean="0">
                <a:solidFill>
                  <a:srgbClr val="1C1E13"/>
                </a:solidFill>
                <a:latin typeface="Verdana"/>
                <a:cs typeface="Verdana"/>
              </a:rPr>
              <a:t> €</a:t>
            </a:r>
            <a:endParaRPr lang="it-IT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062189" y="4314923"/>
            <a:ext cx="1222095" cy="6001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100" dirty="0">
                <a:latin typeface="+mj-lt"/>
              </a:rPr>
              <a:t>c</a:t>
            </a:r>
            <a:r>
              <a:rPr lang="it-IT" sz="1100" dirty="0" smtClean="0">
                <a:latin typeface="+mj-lt"/>
              </a:rPr>
              <a:t>orrispondente al 64% del fatturato totale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9458150" y="4314922"/>
            <a:ext cx="1222095" cy="6001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it-IT" sz="1100" dirty="0">
                <a:latin typeface="+mj-lt"/>
              </a:rPr>
              <a:t>c</a:t>
            </a:r>
            <a:r>
              <a:rPr lang="it-IT" sz="1100" dirty="0" smtClean="0">
                <a:latin typeface="+mj-lt"/>
              </a:rPr>
              <a:t>orrispondente al 62% del fatturato totale</a:t>
            </a:r>
          </a:p>
        </p:txBody>
      </p:sp>
      <p:cxnSp>
        <p:nvCxnSpPr>
          <p:cNvPr id="25" name="Connettore 1 24"/>
          <p:cNvCxnSpPr/>
          <p:nvPr/>
        </p:nvCxnSpPr>
        <p:spPr>
          <a:xfrm flipV="1">
            <a:off x="7369918" y="3531645"/>
            <a:ext cx="0" cy="151200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magin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222" y="3437802"/>
            <a:ext cx="468000" cy="350548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52" y="3460952"/>
            <a:ext cx="486885" cy="324000"/>
          </a:xfrm>
          <a:prstGeom prst="rect">
            <a:avLst/>
          </a:prstGeom>
        </p:spPr>
      </p:pic>
      <p:sp>
        <p:nvSpPr>
          <p:cNvPr id="28" name="Rettangolo 27"/>
          <p:cNvSpPr/>
          <p:nvPr/>
        </p:nvSpPr>
        <p:spPr>
          <a:xfrm>
            <a:off x="573467" y="5073238"/>
            <a:ext cx="110450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 smtClean="0">
                <a:latin typeface="+mj-lt"/>
              </a:rPr>
              <a:t>Questi valori “tornano” perfettamente con quelli indicati dall’AGCOM nella propria indagine conoscitiva sui ricavi da pubblicità del mondo internet (19/14/CONS) e nel sistema integrato delle comunicazioni (658/15/CONS). E non includono </a:t>
            </a:r>
            <a:r>
              <a:rPr lang="it-IT" sz="1600" b="1" dirty="0" smtClean="0">
                <a:latin typeface="+mj-lt"/>
              </a:rPr>
              <a:t>l’impatto nascosto</a:t>
            </a:r>
            <a:r>
              <a:rPr lang="it-IT" sz="1600" dirty="0" smtClean="0">
                <a:latin typeface="+mj-lt"/>
              </a:rPr>
              <a:t> relativo agli </a:t>
            </a:r>
            <a:r>
              <a:rPr lang="it-IT" sz="1600" b="1" dirty="0" smtClean="0">
                <a:latin typeface="+mj-lt"/>
              </a:rPr>
              <a:t>utilizzi illegali</a:t>
            </a:r>
            <a:r>
              <a:rPr lang="it-IT" sz="1600" dirty="0" smtClean="0">
                <a:latin typeface="+mj-lt"/>
              </a:rPr>
              <a:t> che, pur non generando ampio reddito, fagocitano un valore di diversi milioni di euro.</a:t>
            </a:r>
            <a:endParaRPr lang="it-IT" sz="1600" dirty="0">
              <a:latin typeface="+mj-lt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729958" y="3427469"/>
            <a:ext cx="1577036" cy="3693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EUROPA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4283283" y="3433368"/>
            <a:ext cx="1579077" cy="36933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it-IT" dirty="0" smtClean="0">
                <a:latin typeface="+mj-lt"/>
              </a:rPr>
              <a:t>ITALIA</a:t>
            </a:r>
          </a:p>
        </p:txBody>
      </p:sp>
      <p:sp>
        <p:nvSpPr>
          <p:cNvPr id="31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VALUE GAP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00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4</a:t>
            </a:fld>
            <a:endParaRPr lang="it-IT" noProof="0"/>
          </a:p>
        </p:txBody>
      </p:sp>
      <p:sp>
        <p:nvSpPr>
          <p:cNvPr id="7" name="Rettangolo arrotondato 6"/>
          <p:cNvSpPr/>
          <p:nvPr/>
        </p:nvSpPr>
        <p:spPr>
          <a:xfrm>
            <a:off x="497274" y="1873319"/>
            <a:ext cx="11238930" cy="4228686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86166" y="2888648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9 e 10) Sono applicate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procedure di controllo interno e di gestione dei conflitti di interesse 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(incluse specifiche dichiarazioni)</a:t>
            </a:r>
            <a:endParaRPr lang="it-IT" sz="1600" b="1" dirty="0">
              <a:solidFill>
                <a:srgbClr val="FF0000"/>
              </a:solidFill>
              <a:cs typeface="Verdana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268534" y="2888648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268534" y="3779747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86166" y="3772778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11) I proventi finanziari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sono tracciati e utilizzati per ridurre le spese di gestione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 sulla base di apposita deliberazione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86166" y="4589837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12) Le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detrazioni sono comunicate al momento dell’adesione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 e sono strettamente collegate ai costi di gestione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9268534" y="4596842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686166" y="5387165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13) L’organismo di gestione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ripartisce regolarmente i diritti al massimo entro 9 mesi dalla chiusura dell’esercizio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9268534" y="5394134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cxnSp>
        <p:nvCxnSpPr>
          <p:cNvPr id="28" name="Connettore 1 27"/>
          <p:cNvCxnSpPr/>
          <p:nvPr/>
        </p:nvCxnSpPr>
        <p:spPr>
          <a:xfrm>
            <a:off x="612995" y="2753633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604094" y="4493276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602759" y="5291915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604463" y="3635619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ccia a destra 31"/>
          <p:cNvSpPr/>
          <p:nvPr/>
        </p:nvSpPr>
        <p:spPr>
          <a:xfrm>
            <a:off x="7939840" y="2208002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3" name="Freccia a destra 32"/>
          <p:cNvSpPr/>
          <p:nvPr/>
        </p:nvSpPr>
        <p:spPr>
          <a:xfrm>
            <a:off x="7941079" y="3092132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4" name="Freccia a destra 33"/>
          <p:cNvSpPr/>
          <p:nvPr/>
        </p:nvSpPr>
        <p:spPr>
          <a:xfrm>
            <a:off x="7941079" y="3983231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7" name="Freccia a destra 36"/>
          <p:cNvSpPr/>
          <p:nvPr/>
        </p:nvSpPr>
        <p:spPr>
          <a:xfrm>
            <a:off x="7941079" y="4800326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8" name="Freccia a destra 37"/>
          <p:cNvSpPr/>
          <p:nvPr/>
        </p:nvSpPr>
        <p:spPr>
          <a:xfrm>
            <a:off x="7941079" y="5597618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6022544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6011528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43" name="Rettangolo 42"/>
          <p:cNvSpPr/>
          <p:nvPr/>
        </p:nvSpPr>
        <p:spPr>
          <a:xfrm>
            <a:off x="700381" y="1695218"/>
            <a:ext cx="116314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27000" rIns="0">
            <a:spAutoFit/>
          </a:bodyPr>
          <a:lstStyle/>
          <a:p>
            <a:r>
              <a:rPr lang="it-IT" sz="1600" b="1" i="1" dirty="0">
                <a:latin typeface="Verdana"/>
                <a:cs typeface="Verdana"/>
              </a:rPr>
              <a:t> Direttiva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10013383" y="1698515"/>
            <a:ext cx="739497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27000" rIns="0">
            <a:spAutoFit/>
          </a:bodyPr>
          <a:lstStyle/>
          <a:p>
            <a:r>
              <a:rPr lang="it-IT" sz="1600" b="1" i="1" dirty="0">
                <a:latin typeface="Verdana"/>
                <a:cs typeface="Verdana"/>
              </a:rPr>
              <a:t> SIAE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268534" y="2004518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8" name="Rettangolo 7"/>
          <p:cNvSpPr/>
          <p:nvPr/>
        </p:nvSpPr>
        <p:spPr>
          <a:xfrm>
            <a:off x="647095" y="1997549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(Artt. 8, 9 e 10) Assemblea, Consiglio di Sorveglianza e Consiglio di Gestione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rispettano le disposizioni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 (compiti e composizione) </a:t>
            </a:r>
            <a:r>
              <a:rPr lang="it-IT" sz="1600" b="1" dirty="0" smtClean="0">
                <a:solidFill>
                  <a:srgbClr val="1C1E13"/>
                </a:solidFill>
                <a:cs typeface="Verdana"/>
              </a:rPr>
              <a:t>previste</a:t>
            </a:r>
            <a:endParaRPr lang="it-IT" sz="1600" b="1" dirty="0">
              <a:solidFill>
                <a:srgbClr val="1C1E13"/>
              </a:solidFill>
              <a:cs typeface="Verdana"/>
            </a:endParaRPr>
          </a:p>
        </p:txBody>
      </p:sp>
      <p:sp>
        <p:nvSpPr>
          <p:cNvPr id="35" name="Titolo 1"/>
          <p:cNvSpPr txBox="1">
            <a:spLocks/>
          </p:cNvSpPr>
          <p:nvPr/>
        </p:nvSpPr>
        <p:spPr>
          <a:xfrm>
            <a:off x="9431031" y="566318"/>
            <a:ext cx="2180748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SIAE e la </a:t>
            </a:r>
            <a:r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Direttiva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99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8125" y="2132860"/>
            <a:ext cx="11034276" cy="1098246"/>
          </a:xfrm>
        </p:spPr>
        <p:txBody>
          <a:bodyPr/>
          <a:lstStyle/>
          <a:p>
            <a:pPr algn="ctr"/>
            <a:r>
              <a:rPr lang="en-US" dirty="0" smtClean="0"/>
              <a:t>VII.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8126" y="3231106"/>
            <a:ext cx="11034275" cy="17526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In conclusione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40</a:t>
            </a:fld>
            <a:endParaRPr lang="it-IT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46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41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72407" y="1586430"/>
            <a:ext cx="11155395" cy="4079036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73470" y="1894901"/>
            <a:ext cx="10984822" cy="313932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dirty="0" smtClean="0">
                <a:latin typeface="+mn-lt"/>
              </a:rPr>
              <a:t>La Direttiva Europea 26/2014/UE </a:t>
            </a:r>
            <a:r>
              <a:rPr lang="it-IT" b="1" dirty="0" smtClean="0">
                <a:latin typeface="+mn-lt"/>
              </a:rPr>
              <a:t>non impedisce</a:t>
            </a:r>
            <a:r>
              <a:rPr lang="it-IT" dirty="0" smtClean="0">
                <a:latin typeface="+mn-lt"/>
              </a:rPr>
              <a:t> il mantenimento di diritti di esclusiva all’interno dei singoli Paesi e anzi </a:t>
            </a:r>
            <a:r>
              <a:rPr lang="it-IT" b="1" dirty="0" smtClean="0">
                <a:latin typeface="+mn-lt"/>
              </a:rPr>
              <a:t>indica come fondamentale la via dell’aggregazione di repertori attraverso lo strumento delle licenze </a:t>
            </a:r>
            <a:r>
              <a:rPr lang="it-IT" b="1" dirty="0" err="1" smtClean="0">
                <a:latin typeface="+mn-lt"/>
              </a:rPr>
              <a:t>multiterritoriali</a:t>
            </a:r>
            <a:r>
              <a:rPr lang="it-IT" b="1" dirty="0" smtClean="0">
                <a:latin typeface="+mn-lt"/>
              </a:rPr>
              <a:t> rilasciate da soggetti unici (</a:t>
            </a:r>
            <a:r>
              <a:rPr lang="it-IT" b="1" dirty="0" err="1" smtClean="0">
                <a:latin typeface="+mn-lt"/>
              </a:rPr>
              <a:t>One</a:t>
            </a:r>
            <a:r>
              <a:rPr lang="it-IT" b="1" dirty="0" smtClean="0">
                <a:latin typeface="+mn-lt"/>
              </a:rPr>
              <a:t> Stop Shop).</a:t>
            </a:r>
          </a:p>
          <a:p>
            <a:pPr algn="just"/>
            <a:endParaRPr lang="it-IT" dirty="0" smtClean="0">
              <a:latin typeface="+mn-lt"/>
            </a:endParaRPr>
          </a:p>
          <a:p>
            <a:pPr algn="just"/>
            <a:r>
              <a:rPr lang="it-IT" dirty="0" smtClean="0">
                <a:latin typeface="+mn-lt"/>
              </a:rPr>
              <a:t>Le</a:t>
            </a:r>
            <a:r>
              <a:rPr lang="it-IT" b="1" dirty="0" smtClean="0">
                <a:latin typeface="+mn-lt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vere sfide di oggi </a:t>
            </a:r>
            <a:r>
              <a:rPr lang="it-IT" b="1" dirty="0" smtClean="0">
                <a:latin typeface="+mn-lt"/>
              </a:rPr>
              <a:t>sono</a:t>
            </a:r>
            <a:r>
              <a:rPr lang="it-IT" dirty="0" smtClean="0">
                <a:latin typeface="+mn-lt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le aggregazioni di repertori</a:t>
            </a:r>
            <a:r>
              <a:rPr lang="it-IT" b="1" dirty="0" smtClean="0">
                <a:latin typeface="+mn-lt"/>
              </a:rPr>
              <a:t> </a:t>
            </a:r>
            <a:r>
              <a:rPr lang="it-IT" dirty="0" smtClean="0">
                <a:latin typeface="+mn-lt"/>
              </a:rPr>
              <a:t>(HUB come ARMONIA) e il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“</a:t>
            </a:r>
            <a:r>
              <a:rPr lang="it-IT" b="1" dirty="0" err="1" smtClean="0">
                <a:solidFill>
                  <a:srgbClr val="FF0000"/>
                </a:solidFill>
                <a:latin typeface="+mn-lt"/>
              </a:rPr>
              <a:t>value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 gap”</a:t>
            </a:r>
            <a:r>
              <a:rPr lang="it-IT" dirty="0" smtClean="0">
                <a:latin typeface="+mn-lt"/>
              </a:rPr>
              <a:t> (non l’eliminazione dell’esclusiva di SIAE).</a:t>
            </a:r>
          </a:p>
          <a:p>
            <a:pPr algn="just"/>
            <a:endParaRPr lang="it-IT" dirty="0" smtClean="0"/>
          </a:p>
          <a:p>
            <a:pPr algn="just"/>
            <a:r>
              <a:rPr lang="it-IT" dirty="0" smtClean="0">
                <a:latin typeface="+mn-lt"/>
              </a:rPr>
              <a:t>La presenza di una esclusiva a livello territoriale è stata considerata nel tempo (da Commissione Europea, Parlamento Europeo, Corte di Giustizia), come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un valore aggiunto in grado di consentire una tutela più efficace</a:t>
            </a:r>
            <a:r>
              <a:rPr lang="it-IT" dirty="0" smtClean="0">
                <a:latin typeface="+mn-lt"/>
              </a:rPr>
              <a:t> </a:t>
            </a:r>
            <a:r>
              <a:rPr lang="it-IT" dirty="0" smtClean="0"/>
              <a:t>e in grado di aiutare la crescita del settore </a:t>
            </a:r>
            <a:r>
              <a:rPr lang="it-IT" dirty="0" err="1" smtClean="0"/>
              <a:t>autorale</a:t>
            </a:r>
            <a:r>
              <a:rPr lang="it-IT" dirty="0" smtClean="0"/>
              <a:t> (essenziale anche per l’Italia, in termini di PIL e di occupazione: </a:t>
            </a:r>
            <a:r>
              <a:rPr lang="it-IT" dirty="0" err="1" smtClean="0"/>
              <a:t>vd</a:t>
            </a:r>
            <a:r>
              <a:rPr lang="it-IT" dirty="0" smtClean="0"/>
              <a:t> lo studio su </a:t>
            </a:r>
            <a:r>
              <a:rPr lang="it-IT" dirty="0" err="1" smtClean="0"/>
              <a:t>italiacretiva.eu</a:t>
            </a:r>
            <a:r>
              <a:rPr lang="it-IT" dirty="0" smtClean="0"/>
              <a:t>).</a:t>
            </a:r>
            <a:endParaRPr lang="it-IT" dirty="0" smtClean="0">
              <a:latin typeface="+mn-l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E’ UTILE TORNARE AL 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PARTENZA …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9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42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72406" y="1685581"/>
            <a:ext cx="11160000" cy="4318612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88126" y="1876735"/>
            <a:ext cx="10917109" cy="390876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r>
              <a:rPr lang="it-IT" dirty="0" smtClean="0">
                <a:latin typeface="+mn-lt"/>
              </a:rPr>
              <a:t>Ed è fondamentale tenere a mente che: (A)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SIAE è oggi gestita da autori ed editori (e questo è un valore insostituibile)</a:t>
            </a:r>
            <a:r>
              <a:rPr lang="it-IT" dirty="0" smtClean="0">
                <a:latin typeface="+mn-lt"/>
              </a:rPr>
              <a:t>; (B)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SIAE non ha scopo di lucro</a:t>
            </a:r>
            <a:r>
              <a:rPr lang="it-IT" dirty="0" smtClean="0">
                <a:latin typeface="+mn-lt"/>
              </a:rPr>
              <a:t> (non deve produrre profitto per propri “soci-investitori” ma è dedicata a ripartire il diritto d’autore agli aventi diritto; (C) 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è già parte attiva di alleanze internazionali strategiche</a:t>
            </a:r>
            <a:r>
              <a:rPr lang="it-IT" dirty="0" smtClean="0">
                <a:latin typeface="+mn-lt"/>
              </a:rPr>
              <a:t> volte a rafforzare il repertorio Italiano a livello globale.</a:t>
            </a:r>
          </a:p>
          <a:p>
            <a:pPr algn="just"/>
            <a:endParaRPr lang="it-IT" b="1" dirty="0" smtClean="0">
              <a:latin typeface="+mn-lt"/>
            </a:endParaRPr>
          </a:p>
          <a:p>
            <a:pPr algn="just"/>
            <a:r>
              <a:rPr lang="it-IT" b="1" dirty="0" smtClean="0">
                <a:latin typeface="+mn-lt"/>
              </a:rPr>
              <a:t>In realtà SIAE è già allineata alla Direttiva.</a:t>
            </a:r>
          </a:p>
          <a:p>
            <a:pPr algn="just"/>
            <a:endParaRPr lang="it-IT" b="1" dirty="0" smtClean="0">
              <a:latin typeface="+mn-lt"/>
            </a:endParaRPr>
          </a:p>
          <a:p>
            <a:pPr algn="just"/>
            <a:r>
              <a:rPr lang="it-IT" dirty="0" smtClean="0">
                <a:latin typeface="+mn-lt"/>
              </a:rPr>
              <a:t>E le sue caratteristiche fondamentali non vanno perdute a difesa della cultura in sé che non è solo quella di pochi cantanti famosi ma quella di migliaia di autori della musica e non solo della musica.</a:t>
            </a:r>
          </a:p>
          <a:p>
            <a:pPr algn="just"/>
            <a:endParaRPr lang="it-IT" dirty="0" smtClean="0">
              <a:latin typeface="+mn-lt"/>
            </a:endParaRPr>
          </a:p>
          <a:p>
            <a:pPr algn="just"/>
            <a:r>
              <a:rPr lang="it-IT" dirty="0" smtClean="0">
                <a:latin typeface="+mn-lt"/>
              </a:rPr>
              <a:t>Anche della lirica, del teatro, della letteratura che hanno pari dignità e che pure troppo spesso ricevono dagli utilizzatori contratti con una clausola che impone la cessione del diritto d’autore</a:t>
            </a:r>
            <a:r>
              <a:rPr lang="it-IT" dirty="0" smtClean="0"/>
              <a:t>.</a:t>
            </a:r>
          </a:p>
          <a:p>
            <a:pPr algn="just"/>
            <a:endParaRPr lang="it-IT" dirty="0" smtClean="0">
              <a:latin typeface="+mn-lt"/>
            </a:endParaRPr>
          </a:p>
          <a:p>
            <a:pPr algn="just"/>
            <a:endParaRPr lang="it-IT" sz="1400" dirty="0" smtClean="0">
              <a:latin typeface="+mn-lt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E’ UTILE TORNARE AL 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PARTENZA …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82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43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72407" y="1837116"/>
            <a:ext cx="11155395" cy="4216443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68368" y="2237025"/>
            <a:ext cx="3092440" cy="1708160"/>
          </a:xfrm>
          <a:prstGeom prst="rect">
            <a:avLst/>
          </a:prstGeom>
          <a:solidFill>
            <a:srgbClr val="FFFFFF"/>
          </a:solidFill>
        </p:spPr>
        <p:txBody>
          <a:bodyPr wrap="square" lIns="36000" rIns="0">
            <a:spAutoFit/>
          </a:bodyPr>
          <a:lstStyle/>
          <a:p>
            <a:r>
              <a:rPr lang="it-IT" sz="1500" b="1" i="1" dirty="0" err="1" smtClean="0">
                <a:latin typeface="Verdana"/>
                <a:cs typeface="Verdana"/>
              </a:rPr>
              <a:t>Soundreef</a:t>
            </a:r>
            <a:r>
              <a:rPr lang="it-IT" sz="1500" b="1" i="1" dirty="0" smtClean="0">
                <a:latin typeface="Verdana"/>
                <a:cs typeface="Verdana"/>
              </a:rPr>
              <a:t>, invece, ha per scopo sociale quello di fare utili per i propri soci che non sono gli autori ed editori (non possono esserlo)</a:t>
            </a:r>
          </a:p>
          <a:p>
            <a:endParaRPr lang="it-IT" sz="1500" b="1" i="1" dirty="0" smtClean="0">
              <a:latin typeface="Verdana"/>
              <a:cs typeface="Verdan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2858" y="1875337"/>
            <a:ext cx="7490488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E’ UTILE TORNARE AL 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PARTENZA …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34929" y="5836416"/>
            <a:ext cx="3728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latin typeface="Verdana"/>
                <a:cs typeface="Verdana"/>
              </a:rPr>
              <a:t>Fonte: </a:t>
            </a:r>
            <a:r>
              <a:rPr lang="nl-NL" sz="1000" i="1" dirty="0" smtClean="0">
                <a:latin typeface="Verdana"/>
                <a:cs typeface="Verdana"/>
              </a:rPr>
              <a:t>Dun&amp;Bradstreet – D&amp;B European 31.12.2014</a:t>
            </a:r>
            <a:endParaRPr lang="it-IT" sz="1000" i="1" dirty="0" smtClean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6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44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72407" y="1388126"/>
            <a:ext cx="11155395" cy="4665434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19039" y="1625035"/>
            <a:ext cx="10872000" cy="4248000"/>
          </a:xfrm>
          <a:prstGeom prst="rect">
            <a:avLst/>
          </a:prstGeom>
          <a:solidFill>
            <a:srgbClr val="FFFFFF"/>
          </a:solidFill>
        </p:spPr>
        <p:txBody>
          <a:bodyPr wrap="square" lIns="36000" rIns="0">
            <a:spAutoFit/>
          </a:bodyPr>
          <a:lstStyle/>
          <a:p>
            <a:pPr algn="just"/>
            <a:r>
              <a:rPr lang="it-IT" dirty="0" smtClean="0">
                <a:latin typeface="+mn-lt"/>
                <a:cs typeface="Verdana"/>
              </a:rPr>
              <a:t>SIAE </a:t>
            </a:r>
            <a:r>
              <a:rPr lang="it-IT" b="1" dirty="0" smtClean="0">
                <a:latin typeface="+mn-lt"/>
                <a:cs typeface="Verdana"/>
              </a:rPr>
              <a:t>non può e non deve fare accordi con i singoli autori o editori prendendoli come testimonial o stelle da ingaggiare come se si dovesse vincere un campionato</a:t>
            </a:r>
            <a:r>
              <a:rPr lang="it-IT" dirty="0" smtClean="0">
                <a:latin typeface="+mn-lt"/>
                <a:cs typeface="Verdana"/>
              </a:rPr>
              <a:t>. SIAE deve e può solo trattare tutti gli autori ed editori allo stesso modo, secondo schemi contrattuali di mandato trasparenti e </a:t>
            </a:r>
            <a:r>
              <a:rPr lang="it-IT" b="1" dirty="0" smtClean="0">
                <a:latin typeface="+mn-lt"/>
                <a:cs typeface="Verdana"/>
              </a:rPr>
              <a:t>uguali per tutti, basati solo sulle effettive utilizzazioni</a:t>
            </a:r>
            <a:r>
              <a:rPr lang="it-IT" dirty="0" smtClean="0">
                <a:latin typeface="+mn-lt"/>
                <a:cs typeface="Verdana"/>
              </a:rPr>
              <a:t>.</a:t>
            </a:r>
          </a:p>
          <a:p>
            <a:pPr algn="just"/>
            <a:endParaRPr lang="it-IT" dirty="0" smtClean="0">
              <a:latin typeface="+mn-lt"/>
              <a:cs typeface="Verdana"/>
            </a:endParaRPr>
          </a:p>
          <a:p>
            <a:pPr algn="just"/>
            <a:r>
              <a:rPr lang="it-IT" dirty="0" smtClean="0">
                <a:latin typeface="+mn-lt"/>
              </a:rPr>
              <a:t>Francamente è quasi difficile comprendere perché tutto questo clamore (mediatico) attorno ad una società (estera) come </a:t>
            </a:r>
            <a:r>
              <a:rPr lang="it-IT" dirty="0" err="1" smtClean="0">
                <a:latin typeface="+mn-lt"/>
              </a:rPr>
              <a:t>Soundreef</a:t>
            </a:r>
            <a:r>
              <a:rPr lang="it-IT" dirty="0" smtClean="0">
                <a:latin typeface="+mn-lt"/>
              </a:rPr>
              <a:t>. </a:t>
            </a:r>
            <a:r>
              <a:rPr lang="it-IT" b="1" dirty="0" smtClean="0">
                <a:latin typeface="+mn-lt"/>
              </a:rPr>
              <a:t>SIAE ha 270 accordi di rappresentanza con altrettante </a:t>
            </a:r>
            <a:r>
              <a:rPr lang="it-IT" b="1" dirty="0" err="1" smtClean="0">
                <a:latin typeface="+mn-lt"/>
              </a:rPr>
              <a:t>collecting</a:t>
            </a:r>
            <a:r>
              <a:rPr lang="it-IT" b="1" dirty="0" smtClean="0">
                <a:latin typeface="+mn-lt"/>
              </a:rPr>
              <a:t> estere. Rappresenterà anche </a:t>
            </a:r>
            <a:r>
              <a:rPr lang="it-IT" b="1" dirty="0" err="1" smtClean="0">
                <a:latin typeface="+mn-lt"/>
              </a:rPr>
              <a:t>Soundreef</a:t>
            </a:r>
            <a:r>
              <a:rPr lang="it-IT" b="1" dirty="0" smtClean="0">
                <a:latin typeface="+mn-lt"/>
              </a:rPr>
              <a:t> quando questa vorrà (e ne farà richiesta), senza discriminazione alcuna e nel rispetto della stessa Direttiva (art. 2 – Ambito di applicazione che distingue tra Organismi di Gestione Collettiva e Entità di Gestione Collettiva).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>
                <a:solidFill>
                  <a:srgbClr val="FF0000"/>
                </a:solidFill>
                <a:latin typeface="+mn-lt"/>
              </a:rPr>
              <a:t>Ed è quasi paradossale che </a:t>
            </a:r>
            <a:r>
              <a:rPr lang="it-IT" b="1" dirty="0" err="1" smtClean="0">
                <a:solidFill>
                  <a:srgbClr val="FF0000"/>
                </a:solidFill>
                <a:latin typeface="+mn-lt"/>
              </a:rPr>
              <a:t>Soundreef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 venga dall’Inghilterra come </a:t>
            </a:r>
            <a:r>
              <a:rPr lang="it-IT" b="1" i="1" dirty="0" smtClean="0">
                <a:solidFill>
                  <a:srgbClr val="FF0000"/>
                </a:solidFill>
                <a:latin typeface="+mn-lt"/>
              </a:rPr>
              <a:t>ventata di liberalizzazione</a:t>
            </a:r>
            <a:r>
              <a:rPr lang="it-IT" b="1" dirty="0" smtClean="0">
                <a:solidFill>
                  <a:srgbClr val="FF0000"/>
                </a:solidFill>
                <a:latin typeface="+mn-lt"/>
              </a:rPr>
              <a:t>, posto che proprio negli UK non solo si assiste ad una sola </a:t>
            </a:r>
            <a:r>
              <a:rPr lang="it-IT" b="1" dirty="0" err="1" smtClean="0">
                <a:solidFill>
                  <a:srgbClr val="FF0000"/>
                </a:solidFill>
                <a:latin typeface="+mn-lt"/>
              </a:rPr>
              <a:t>collecting</a:t>
            </a:r>
            <a:r>
              <a:rPr lang="it-IT" b="1" dirty="0" smtClean="0">
                <a:solidFill>
                  <a:srgbClr val="FF0000"/>
                </a:solidFill>
              </a:rPr>
              <a:t>, ma addirittura ad un ONE STOP SHOP che coinvolge anche i DIRITTI CONNESSI. Con una vera, assoluta e TOTALE integrazione (PRS e PPL) di tutta la filiera del diritto d’autore.</a:t>
            </a:r>
            <a:endParaRPr lang="it-IT" b="1" dirty="0" smtClean="0">
              <a:solidFill>
                <a:srgbClr val="FF0000"/>
              </a:solidFill>
              <a:latin typeface="+mn-lt"/>
            </a:endParaRPr>
          </a:p>
          <a:p>
            <a:pPr algn="just"/>
            <a:endParaRPr lang="it-IT" b="1" dirty="0" smtClean="0">
              <a:latin typeface="+mn-lt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E’ UTILE TORNARE AL 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PARTENZA …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77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45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7560450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08/06/2016, </a:t>
            </a:r>
            <a:endParaRPr lang="it-IT" noProof="0" dirty="0"/>
          </a:p>
        </p:txBody>
      </p:sp>
      <p:sp>
        <p:nvSpPr>
          <p:cNvPr id="19" name="Rettangolo arrotondato 18"/>
          <p:cNvSpPr/>
          <p:nvPr/>
        </p:nvSpPr>
        <p:spPr>
          <a:xfrm>
            <a:off x="472407" y="1837116"/>
            <a:ext cx="11155395" cy="4216443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3470" y="1802391"/>
            <a:ext cx="10954915" cy="3908762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just"/>
            <a:endParaRPr lang="it-IT" b="1" dirty="0" smtClean="0">
              <a:latin typeface="+mn-lt"/>
            </a:endParaRPr>
          </a:p>
          <a:p>
            <a:pPr algn="just"/>
            <a:r>
              <a:rPr lang="it-IT" dirty="0" smtClean="0">
                <a:latin typeface="+mn-lt"/>
                <a:cs typeface="Verdana"/>
              </a:rPr>
              <a:t>Il modello SIAE opera su un livello assai diverso da quello di </a:t>
            </a:r>
            <a:r>
              <a:rPr lang="it-IT" dirty="0" err="1" smtClean="0">
                <a:latin typeface="+mn-lt"/>
                <a:cs typeface="Verdana"/>
              </a:rPr>
              <a:t>Soundreef</a:t>
            </a:r>
            <a:r>
              <a:rPr lang="it-IT" dirty="0" smtClean="0">
                <a:latin typeface="+mn-lt"/>
                <a:cs typeface="Verdana"/>
              </a:rPr>
              <a:t>. Non è con </a:t>
            </a:r>
            <a:r>
              <a:rPr lang="it-IT" dirty="0" err="1" smtClean="0">
                <a:latin typeface="+mn-lt"/>
                <a:cs typeface="Verdana"/>
              </a:rPr>
              <a:t>Soundreef</a:t>
            </a:r>
            <a:r>
              <a:rPr lang="it-IT" dirty="0" smtClean="0">
                <a:latin typeface="+mn-lt"/>
                <a:cs typeface="Verdana"/>
              </a:rPr>
              <a:t> che SIAE si deve confrontare.</a:t>
            </a:r>
          </a:p>
          <a:p>
            <a:pPr algn="just"/>
            <a:endParaRPr lang="it-IT" dirty="0" smtClean="0">
              <a:latin typeface="+mn-lt"/>
              <a:cs typeface="Verdana"/>
            </a:endParaRPr>
          </a:p>
          <a:p>
            <a:pPr algn="just"/>
            <a:r>
              <a:rPr lang="it-IT" dirty="0" smtClean="0">
                <a:latin typeface="+mn-lt"/>
                <a:cs typeface="Verdana"/>
              </a:rPr>
              <a:t>La corsa SIAE deve farla, e la sta facendo con successo, su PRS, GEMA, SACEM e in generale sui grandi repertori internazionali.</a:t>
            </a:r>
          </a:p>
          <a:p>
            <a:pPr algn="just"/>
            <a:endParaRPr lang="it-IT" dirty="0" smtClean="0">
              <a:latin typeface="+mn-lt"/>
              <a:cs typeface="Verdana"/>
            </a:endParaRPr>
          </a:p>
          <a:p>
            <a:pPr algn="just"/>
            <a:r>
              <a:rPr lang="it-IT" b="1" dirty="0" smtClean="0">
                <a:solidFill>
                  <a:srgbClr val="333399"/>
                </a:solidFill>
                <a:latin typeface="+mn-lt"/>
                <a:cs typeface="Verdana"/>
              </a:rPr>
              <a:t>Francamente, il modello SIAE resta insostituibile.</a:t>
            </a:r>
          </a:p>
          <a:p>
            <a:pPr algn="just"/>
            <a:endParaRPr lang="it-IT" b="1" dirty="0" smtClean="0">
              <a:solidFill>
                <a:srgbClr val="333399"/>
              </a:solidFill>
              <a:cs typeface="Verdana"/>
            </a:endParaRPr>
          </a:p>
          <a:p>
            <a:pPr algn="just"/>
            <a:endParaRPr lang="it-IT" b="1" dirty="0" smtClean="0">
              <a:solidFill>
                <a:srgbClr val="333399"/>
              </a:solidFill>
              <a:latin typeface="+mn-lt"/>
              <a:cs typeface="Verdana"/>
            </a:endParaRPr>
          </a:p>
          <a:p>
            <a:pPr algn="just"/>
            <a:endParaRPr lang="it-IT" b="1" dirty="0" smtClean="0">
              <a:latin typeface="+mn-lt"/>
              <a:cs typeface="Verdana"/>
            </a:endParaRPr>
          </a:p>
          <a:p>
            <a:pPr algn="just"/>
            <a:endParaRPr lang="it-IT" b="1" dirty="0" smtClean="0">
              <a:latin typeface="+mn-lt"/>
            </a:endParaRPr>
          </a:p>
          <a:p>
            <a:pPr algn="just"/>
            <a:endParaRPr lang="it-IT" b="1" dirty="0" smtClean="0">
              <a:latin typeface="+mn-lt"/>
            </a:endParaRPr>
          </a:p>
          <a:p>
            <a:pPr algn="just"/>
            <a:endParaRPr lang="it-IT" sz="1400" dirty="0" smtClean="0">
              <a:latin typeface="+mn-lt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431316" y="654453"/>
            <a:ext cx="6246565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r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E’ UTILE TORNARE AL 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PARTENZA …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320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5</a:t>
            </a:fld>
            <a:endParaRPr lang="it-IT" noProof="0"/>
          </a:p>
        </p:txBody>
      </p:sp>
      <p:sp>
        <p:nvSpPr>
          <p:cNvPr id="7" name="Rettangolo arrotondato 6"/>
          <p:cNvSpPr/>
          <p:nvPr/>
        </p:nvSpPr>
        <p:spPr>
          <a:xfrm>
            <a:off x="497274" y="1873319"/>
            <a:ext cx="11238930" cy="4228686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86166" y="2888648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18) L’organismo di gestione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mette a disposizione dei titolari dei diritti le informazioni necessarie</a:t>
            </a:r>
            <a:r>
              <a:rPr lang="it-IT" sz="1600" b="1" dirty="0">
                <a:solidFill>
                  <a:schemeClr val="tx1"/>
                </a:solidFill>
                <a:cs typeface="Verdana"/>
              </a:rPr>
              <a:t> (anche online)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9268534" y="2888648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  <a:endParaRPr lang="it-IT" sz="1600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268534" y="3779747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86166" y="3772778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20) L’organismo di gestione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pubblica lo Statuto, il Bilancio, le Condizioni di adesione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, </a:t>
            </a:r>
            <a:r>
              <a:rPr lang="it-IT" sz="1600" b="1" dirty="0" err="1">
                <a:solidFill>
                  <a:srgbClr val="1C1E13"/>
                </a:solidFill>
                <a:cs typeface="Verdana"/>
              </a:rPr>
              <a:t>ecc</a:t>
            </a:r>
            <a:endParaRPr lang="it-IT" sz="1600" b="1" dirty="0">
              <a:solidFill>
                <a:srgbClr val="1C1E13"/>
              </a:solidFill>
              <a:cs typeface="Verdana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686166" y="4589837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22) L’organismo di gestione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pubblica una relazione di trasparenza annuale secondo l’allegato alla Direttiva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9268534" y="4596842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686166" y="5387165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24 e ss.) L’organismo di gestione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è in grado di concedere e gestire licenze </a:t>
            </a:r>
            <a:r>
              <a:rPr lang="it-IT" sz="1600" b="1" dirty="0" err="1">
                <a:solidFill>
                  <a:srgbClr val="FF0000"/>
                </a:solidFill>
                <a:cs typeface="Verdana"/>
              </a:rPr>
              <a:t>multiterritoriali</a:t>
            </a:r>
            <a:endParaRPr lang="it-IT" sz="1600" b="1" dirty="0">
              <a:solidFill>
                <a:srgbClr val="FF0000"/>
              </a:solidFill>
              <a:cs typeface="Verdana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9268534" y="5394134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</a:p>
        </p:txBody>
      </p:sp>
      <p:cxnSp>
        <p:nvCxnSpPr>
          <p:cNvPr id="28" name="Connettore 1 27"/>
          <p:cNvCxnSpPr/>
          <p:nvPr/>
        </p:nvCxnSpPr>
        <p:spPr>
          <a:xfrm>
            <a:off x="612995" y="2753633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604094" y="4493276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602759" y="5291915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604463" y="3635619"/>
            <a:ext cx="10975197" cy="0"/>
          </a:xfrm>
          <a:prstGeom prst="line">
            <a:avLst/>
          </a:prstGeom>
          <a:ln w="3175" cmpd="sng">
            <a:solidFill>
              <a:schemeClr val="tx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reccia a destra 31"/>
          <p:cNvSpPr/>
          <p:nvPr/>
        </p:nvSpPr>
        <p:spPr>
          <a:xfrm>
            <a:off x="7939840" y="2208002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3" name="Freccia a destra 32"/>
          <p:cNvSpPr/>
          <p:nvPr/>
        </p:nvSpPr>
        <p:spPr>
          <a:xfrm>
            <a:off x="7941079" y="3092132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4" name="Freccia a destra 33"/>
          <p:cNvSpPr/>
          <p:nvPr/>
        </p:nvSpPr>
        <p:spPr>
          <a:xfrm>
            <a:off x="7941079" y="3983231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7" name="Freccia a destra 36"/>
          <p:cNvSpPr/>
          <p:nvPr/>
        </p:nvSpPr>
        <p:spPr>
          <a:xfrm>
            <a:off x="7941079" y="4800326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8" name="Freccia a destra 37"/>
          <p:cNvSpPr/>
          <p:nvPr/>
        </p:nvSpPr>
        <p:spPr>
          <a:xfrm>
            <a:off x="7941079" y="5597618"/>
            <a:ext cx="1187996" cy="180129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34290" rIns="34290" bIns="34290" rtlCol="0" anchor="ctr"/>
          <a:lstStyle/>
          <a:p>
            <a:pPr algn="ctr"/>
            <a:endParaRPr lang="it-IT" sz="1500" dirty="0">
              <a:solidFill>
                <a:schemeClr val="tx1"/>
              </a:solidFill>
            </a:endParaRPr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71825" y="5989494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6000511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41" name="Rettangolo 40"/>
          <p:cNvSpPr/>
          <p:nvPr/>
        </p:nvSpPr>
        <p:spPr>
          <a:xfrm>
            <a:off x="700381" y="1695218"/>
            <a:ext cx="1163143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27000" rIns="0">
            <a:spAutoFit/>
          </a:bodyPr>
          <a:lstStyle/>
          <a:p>
            <a:r>
              <a:rPr lang="it-IT" sz="1600" b="1" i="1" dirty="0">
                <a:latin typeface="Verdana"/>
                <a:cs typeface="Verdana"/>
              </a:rPr>
              <a:t> Direttiva</a:t>
            </a:r>
          </a:p>
        </p:txBody>
      </p:sp>
      <p:sp>
        <p:nvSpPr>
          <p:cNvPr id="42" name="Rettangolo 41"/>
          <p:cNvSpPr/>
          <p:nvPr/>
        </p:nvSpPr>
        <p:spPr>
          <a:xfrm>
            <a:off x="10013383" y="1698515"/>
            <a:ext cx="739497" cy="338554"/>
          </a:xfrm>
          <a:prstGeom prst="rect">
            <a:avLst/>
          </a:prstGeom>
          <a:solidFill>
            <a:srgbClr val="FFFFFF"/>
          </a:solidFill>
        </p:spPr>
        <p:txBody>
          <a:bodyPr wrap="square" lIns="27000" rIns="0">
            <a:spAutoFit/>
          </a:bodyPr>
          <a:lstStyle/>
          <a:p>
            <a:r>
              <a:rPr lang="it-IT" sz="1600" b="1" i="1" dirty="0">
                <a:latin typeface="Verdana"/>
                <a:cs typeface="Verdana"/>
              </a:rPr>
              <a:t> SIAE</a:t>
            </a:r>
          </a:p>
        </p:txBody>
      </p:sp>
      <p:sp>
        <p:nvSpPr>
          <p:cNvPr id="8" name="Rettangolo 7"/>
          <p:cNvSpPr/>
          <p:nvPr/>
        </p:nvSpPr>
        <p:spPr>
          <a:xfrm>
            <a:off x="647095" y="1997549"/>
            <a:ext cx="7152047" cy="594066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rgbClr val="1C1E13"/>
                </a:solidFill>
                <a:cs typeface="Verdana"/>
              </a:rPr>
              <a:t>(Art. 13) </a:t>
            </a:r>
            <a:r>
              <a:rPr lang="it-IT" sz="1600" b="1" dirty="0">
                <a:solidFill>
                  <a:srgbClr val="FF0000"/>
                </a:solidFill>
                <a:cs typeface="Verdana"/>
              </a:rPr>
              <a:t>Sono adottate misure per ridurre il non identificato; </a:t>
            </a:r>
            <a:r>
              <a:rPr lang="it-IT" sz="1600" b="1" dirty="0">
                <a:solidFill>
                  <a:schemeClr val="tx1"/>
                </a:solidFill>
                <a:cs typeface="Verdana"/>
              </a:rPr>
              <a:t>i diritti non identificati vengono tenuti separati in a</a:t>
            </a:r>
            <a:r>
              <a:rPr lang="it-IT" sz="1600" b="1" dirty="0">
                <a:solidFill>
                  <a:srgbClr val="1C1E13"/>
                </a:solidFill>
                <a:cs typeface="Verdana"/>
              </a:rPr>
              <a:t>ttesa di identificazione</a:t>
            </a:r>
            <a:endParaRPr lang="it-IT" sz="1600" b="1" dirty="0">
              <a:solidFill>
                <a:srgbClr val="FF0000"/>
              </a:solidFill>
              <a:cs typeface="Verdana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268534" y="2004518"/>
            <a:ext cx="2172546" cy="587097"/>
          </a:xfrm>
          <a:prstGeom prst="rect">
            <a:avLst/>
          </a:prstGeom>
          <a:solidFill>
            <a:srgbClr val="00B0F0">
              <a:alpha val="5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rgbClr val="1C1E13"/>
                </a:solidFill>
                <a:latin typeface="Verdana"/>
                <a:cs typeface="Verdana"/>
              </a:rPr>
              <a:t>SI</a:t>
            </a:r>
            <a:endParaRPr lang="it-IT" sz="1600" b="1" dirty="0">
              <a:solidFill>
                <a:srgbClr val="1C1E13"/>
              </a:solidFill>
              <a:latin typeface="Verdana"/>
              <a:cs typeface="Verdana"/>
            </a:endParaRPr>
          </a:p>
        </p:txBody>
      </p:sp>
      <p:sp>
        <p:nvSpPr>
          <p:cNvPr id="35" name="Titolo 1"/>
          <p:cNvSpPr txBox="1">
            <a:spLocks/>
          </p:cNvSpPr>
          <p:nvPr/>
        </p:nvSpPr>
        <p:spPr>
          <a:xfrm>
            <a:off x="9431031" y="566318"/>
            <a:ext cx="2180748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SIAE e la </a:t>
            </a:r>
            <a:r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Direttiva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31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6</a:t>
            </a:fld>
            <a:endParaRPr lang="it-IT" noProof="0"/>
          </a:p>
        </p:txBody>
      </p:sp>
      <p:sp>
        <p:nvSpPr>
          <p:cNvPr id="7" name="Rettangolo arrotondato 6"/>
          <p:cNvSpPr/>
          <p:nvPr/>
        </p:nvSpPr>
        <p:spPr>
          <a:xfrm>
            <a:off x="497274" y="1873319"/>
            <a:ext cx="11238930" cy="4039057"/>
          </a:xfrm>
          <a:prstGeom prst="roundRect">
            <a:avLst>
              <a:gd name="adj" fmla="val 2300"/>
            </a:avLst>
          </a:prstGeom>
          <a:noFill/>
          <a:ln w="3810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rgbClr val="777368"/>
              </a:solidFill>
              <a:latin typeface="Verdana"/>
              <a:cs typeface="Verdana"/>
            </a:endParaRPr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544414" y="2061084"/>
            <a:ext cx="11083388" cy="284180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b="1" dirty="0" smtClean="0">
              <a:latin typeface="+mn-lt"/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b="1" dirty="0" smtClean="0">
                <a:latin typeface="+mn-lt"/>
              </a:rPr>
              <a:t>La SIAE è perfettamente coerente con la Direttiva. Anzi, per quanto di sua competenza, l’ha anticipata.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b="1" dirty="0" smtClean="0">
              <a:cs typeface="Verdana"/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b="1" dirty="0" smtClean="0">
                <a:latin typeface="+mn-lt"/>
                <a:cs typeface="Verdana"/>
              </a:rPr>
              <a:t>Non perché fosse dotata di una qualche “palla di vetro</a:t>
            </a:r>
            <a:r>
              <a:rPr lang="it-IT" b="1" dirty="0" smtClean="0">
                <a:cs typeface="Verdana"/>
              </a:rPr>
              <a:t>”, ma semplicemente perché quando ha riscritto le proprie regole (nel 2012) lo ha fatto sulla base delle bozze di Direttiva. Ha copiato </a:t>
            </a:r>
            <a:r>
              <a:rPr lang="it-IT" b="1" i="1" dirty="0" smtClean="0">
                <a:cs typeface="Verdana"/>
              </a:rPr>
              <a:t>nel</a:t>
            </a:r>
            <a:r>
              <a:rPr lang="it-IT" b="1" dirty="0" smtClean="0">
                <a:cs typeface="Verdana"/>
              </a:rPr>
              <a:t> proprio Statuto il contenuto dalla Direttiva prima che essa fosse adottata. 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b="1" dirty="0" smtClean="0">
              <a:latin typeface="+mn-lt"/>
              <a:cs typeface="Verdana"/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b="1" dirty="0" smtClean="0">
              <a:latin typeface="+mn-lt"/>
              <a:cs typeface="Verdana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544414" y="3939570"/>
            <a:ext cx="11083388" cy="974626"/>
          </a:xfrm>
          <a:prstGeom prst="rect">
            <a:avLst/>
          </a:prstGeom>
          <a:noFill/>
        </p:spPr>
        <p:txBody>
          <a:bodyPr wrap="square" lIns="36000" rIns="0">
            <a:spAutoFit/>
          </a:bodyPr>
          <a:lstStyle/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b="1" dirty="0" smtClean="0">
              <a:latin typeface="+mn-lt"/>
              <a:cs typeface="Verdana"/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b="1" dirty="0" smtClean="0">
                <a:latin typeface="+mn-lt"/>
                <a:cs typeface="Verdana"/>
              </a:rPr>
              <a:t>E poi, a partire dal nuovo Consiglio di Gestione (nuova </a:t>
            </a:r>
            <a:r>
              <a:rPr lang="it-IT" b="1" i="1" dirty="0" err="1" smtClean="0">
                <a:latin typeface="+mn-lt"/>
                <a:cs typeface="Verdana"/>
              </a:rPr>
              <a:t>governance</a:t>
            </a:r>
            <a:r>
              <a:rPr lang="it-IT" b="1" dirty="0" smtClean="0">
                <a:latin typeface="+mn-lt"/>
                <a:cs typeface="Verdana"/>
              </a:rPr>
              <a:t>), queste nuove regole SIAE le ha </a:t>
            </a:r>
            <a:r>
              <a:rPr lang="it-IT" b="1" dirty="0" smtClean="0">
                <a:solidFill>
                  <a:srgbClr val="FF0000"/>
                </a:solidFill>
                <a:latin typeface="+mn-lt"/>
                <a:cs typeface="Verdana"/>
              </a:rPr>
              <a:t>TUTTE APPLICATE E RESE COGENTI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9431031" y="566318"/>
            <a:ext cx="2180748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SIAE e la </a:t>
            </a:r>
            <a:r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Direttiva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5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8125" y="2132860"/>
            <a:ext cx="11034276" cy="1098246"/>
          </a:xfrm>
        </p:spPr>
        <p:txBody>
          <a:bodyPr/>
          <a:lstStyle/>
          <a:p>
            <a:pPr algn="ctr"/>
            <a:r>
              <a:rPr lang="en-US" dirty="0" smtClean="0"/>
              <a:t>II.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88126" y="3231106"/>
            <a:ext cx="11034275" cy="1752600"/>
          </a:xfrm>
        </p:spPr>
        <p:txBody>
          <a:bodyPr>
            <a:normAutofit/>
          </a:bodyPr>
          <a:lstStyle/>
          <a:p>
            <a:pPr algn="ctr"/>
            <a:r>
              <a:rPr lang="it-IT" altLang="zh-CN" noProof="1" smtClean="0"/>
              <a:t>Un </a:t>
            </a:r>
            <a:r>
              <a:rPr lang="it-IT" altLang="zh-CN" noProof="1"/>
              <a:t>passo indietro a proposito degli scenari complessivi: qualche spunto di riflessione </a:t>
            </a:r>
            <a:r>
              <a:rPr lang="it-IT" altLang="zh-CN" noProof="1" smtClean="0"/>
              <a:t>e </a:t>
            </a:r>
            <a:r>
              <a:rPr lang="it-IT" altLang="zh-CN" noProof="1"/>
              <a:t>una prima conclusione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7</a:t>
            </a:fld>
            <a:endParaRPr lang="it-IT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447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8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3469" y="2089493"/>
            <a:ext cx="8864788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90487">
              <a:spcBef>
                <a:spcPts val="200"/>
              </a:spcBef>
              <a:spcAft>
                <a:spcPts val="200"/>
              </a:spcAft>
            </a:pPr>
            <a:r>
              <a:rPr lang="it-IT" sz="1600" b="1" dirty="0" smtClean="0"/>
              <a:t>MARIO MONTI</a:t>
            </a:r>
            <a:r>
              <a:rPr lang="it-IT" sz="1600" dirty="0" smtClean="0"/>
              <a:t>, Commissario Europeo per la Concorrenza, 12 novembre 1996:</a:t>
            </a:r>
            <a:r>
              <a:rPr lang="it-IT" sz="1600" dirty="0" smtClean="0">
                <a:latin typeface="Verdana"/>
                <a:cs typeface="Verdana"/>
              </a:rPr>
              <a:t> </a:t>
            </a:r>
          </a:p>
        </p:txBody>
      </p:sp>
      <p:sp>
        <p:nvSpPr>
          <p:cNvPr id="11" name="CasellaDiTesto 8"/>
          <p:cNvSpPr txBox="1"/>
          <p:nvPr/>
        </p:nvSpPr>
        <p:spPr>
          <a:xfrm>
            <a:off x="573468" y="2858679"/>
            <a:ext cx="10476449" cy="2513509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45720" rIns="180000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i="1" dirty="0" smtClean="0">
                <a:solidFill>
                  <a:srgbClr val="00589A"/>
                </a:solidFill>
              </a:rPr>
              <a:t>“La gestione collettiva [dei diritti d'autore] giustifica in linea generale una posizione di esclusività delle società di gestione.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i="1" dirty="0" smtClean="0">
              <a:solidFill>
                <a:srgbClr val="00589A"/>
              </a:solidFill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i="1" dirty="0" smtClean="0">
                <a:solidFill>
                  <a:srgbClr val="00589A"/>
                </a:solidFill>
              </a:rPr>
              <a:t>Peraltro, negli Stati nei quali esistono società concorrenti che gestiscono gli stessi repertori si assiste ad un aumento delle spese amministrative sia per le Società di gestione che per i consumatori, a scapito dei redditi percepiti dagli aventi diritto.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i="1" dirty="0" smtClean="0">
              <a:solidFill>
                <a:srgbClr val="00589A"/>
              </a:solidFill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i="1" dirty="0" smtClean="0">
                <a:solidFill>
                  <a:srgbClr val="00589A"/>
                </a:solidFill>
              </a:rPr>
              <a:t>E si produce una minore sicurezza giuridica. Cioè una minore tutela del diritto d'autore”. </a:t>
            </a:r>
            <a:endParaRPr lang="it-IT" dirty="0" smtClean="0">
              <a:solidFill>
                <a:srgbClr val="00589A"/>
              </a:solidFill>
              <a:latin typeface="Verdana"/>
              <a:cs typeface="Verdana"/>
            </a:endParaRPr>
          </a:p>
        </p:txBody>
      </p:sp>
      <p:pic>
        <p:nvPicPr>
          <p:cNvPr id="12" name="Picture 2" descr="Risultati immagini per bandiera europe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8046" y="1836105"/>
            <a:ext cx="1044000" cy="699589"/>
          </a:xfrm>
          <a:prstGeom prst="rect">
            <a:avLst/>
          </a:prstGeom>
          <a:noFill/>
        </p:spPr>
      </p:pic>
      <p:sp>
        <p:nvSpPr>
          <p:cNvPr id="13" name="Ovale 12"/>
          <p:cNvSpPr/>
          <p:nvPr/>
        </p:nvSpPr>
        <p:spPr>
          <a:xfrm>
            <a:off x="5043075" y="2713270"/>
            <a:ext cx="1044000" cy="72008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4" name="Ovale 13"/>
          <p:cNvSpPr/>
          <p:nvPr/>
        </p:nvSpPr>
        <p:spPr>
          <a:xfrm>
            <a:off x="2408560" y="4818936"/>
            <a:ext cx="828000" cy="72008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7745450" y="654453"/>
            <a:ext cx="3976497" cy="521651"/>
          </a:xfrm>
        </p:spPr>
        <p:txBody>
          <a:bodyPr>
            <a:normAutofit/>
          </a:bodyPr>
          <a:lstStyle/>
          <a:p>
            <a:r>
              <a:rPr lang="it-IT" sz="1800" dirty="0" smtClean="0"/>
              <a:t>PRIMO SPUNTO </a:t>
            </a:r>
            <a:r>
              <a:rPr lang="it-IT" sz="1800" dirty="0" err="1"/>
              <a:t>DI</a:t>
            </a:r>
            <a:r>
              <a:rPr lang="it-IT" sz="1800" dirty="0"/>
              <a:t> </a:t>
            </a:r>
            <a:r>
              <a:rPr lang="it-IT" sz="1800" dirty="0" smtClean="0"/>
              <a:t>RIFLESSIONE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2017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it-IT" noProof="0" smtClean="0"/>
              <a:pPr/>
              <a:t>9</a:t>
            </a:fld>
            <a:endParaRPr lang="it-IT" noProof="0"/>
          </a:p>
        </p:txBody>
      </p:sp>
      <p:sp>
        <p:nvSpPr>
          <p:cNvPr id="3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860808" y="5912376"/>
            <a:ext cx="4470386" cy="365125"/>
          </a:xfrm>
        </p:spPr>
        <p:txBody>
          <a:bodyPr/>
          <a:lstStyle/>
          <a:p>
            <a:pPr algn="ctr"/>
            <a:r>
              <a:rPr lang="it-IT" dirty="0"/>
              <a:t>SIAE: Direttiva 2014/26/UE e scenari di riferimento</a:t>
            </a:r>
            <a:endParaRPr lang="it-IT" noProof="0" dirty="0"/>
          </a:p>
        </p:txBody>
      </p:sp>
      <p:sp>
        <p:nvSpPr>
          <p:cNvPr id="40" name="Segnaposto data 4"/>
          <p:cNvSpPr>
            <a:spLocks noGrp="1"/>
          </p:cNvSpPr>
          <p:nvPr>
            <p:ph type="dt" sz="half" idx="10"/>
          </p:nvPr>
        </p:nvSpPr>
        <p:spPr>
          <a:xfrm>
            <a:off x="588127" y="5912376"/>
            <a:ext cx="3760874" cy="365125"/>
          </a:xfrm>
        </p:spPr>
        <p:txBody>
          <a:bodyPr/>
          <a:lstStyle/>
          <a:p>
            <a:r>
              <a:rPr lang="it-IT" dirty="0" smtClean="0"/>
              <a:t>Roma</a:t>
            </a:r>
            <a:r>
              <a:rPr lang="it-IT" noProof="0" dirty="0" smtClean="0"/>
              <a:t>, 08/06/2016</a:t>
            </a:r>
            <a:endParaRPr lang="it-IT" noProof="0" dirty="0"/>
          </a:p>
        </p:txBody>
      </p:sp>
      <p:pic>
        <p:nvPicPr>
          <p:cNvPr id="12" name="Picture 2" descr="Risultati immagini per bandiera europe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1434" y="1836104"/>
            <a:ext cx="1044000" cy="699589"/>
          </a:xfrm>
          <a:prstGeom prst="rect">
            <a:avLst/>
          </a:prstGeom>
          <a:noFill/>
        </p:spPr>
      </p:pic>
      <p:sp>
        <p:nvSpPr>
          <p:cNvPr id="30" name="CasellaDiTesto 29"/>
          <p:cNvSpPr txBox="1"/>
          <p:nvPr/>
        </p:nvSpPr>
        <p:spPr>
          <a:xfrm>
            <a:off x="573469" y="1929463"/>
            <a:ext cx="8864788" cy="83099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b="1" dirty="0" smtClean="0"/>
              <a:t>PARLAMENTO </a:t>
            </a:r>
            <a:r>
              <a:rPr lang="it-IT" sz="1600" b="1" dirty="0"/>
              <a:t>E COMMISSIONE UE</a:t>
            </a:r>
            <a:r>
              <a:rPr lang="it-IT" sz="1600" dirty="0"/>
              <a:t>, Risoluzione del Parlamento 11 dicembre 2003 (2002/2274), Raccomandazione della Commissione del 18 ottobre 2005 (2005/737/CE), Risoluzione del Parlamento 5 marzo 2007 (2006/2008):</a:t>
            </a:r>
            <a:r>
              <a:rPr lang="it-IT" sz="1600" dirty="0">
                <a:latin typeface="Verdana"/>
                <a:cs typeface="Verdana"/>
              </a:rPr>
              <a:t> </a:t>
            </a:r>
          </a:p>
        </p:txBody>
      </p:sp>
      <p:sp>
        <p:nvSpPr>
          <p:cNvPr id="31" name="CasellaDiTesto 8"/>
          <p:cNvSpPr txBox="1"/>
          <p:nvPr/>
        </p:nvSpPr>
        <p:spPr>
          <a:xfrm>
            <a:off x="573469" y="2865187"/>
            <a:ext cx="10935960" cy="3057247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lIns="45720" rIns="180000" rtlCol="0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i="1" dirty="0" smtClean="0">
                <a:solidFill>
                  <a:srgbClr val="00589A"/>
                </a:solidFill>
              </a:rPr>
              <a:t>“I titolari dei diritti e gli artisti si trovano in una posizione più debole rispetto agli utilizzatori, che sono assai più potenti sotto il profilo economico. Per questo i titolari dei diritti devono ricorrere a una tutela collettiva. Contemporaneamente, la tutela collettiva serve a facilitare all'utilizzatore l'acquisto dei diritti. La tesi secondo cui le società di gestione collettiva possono impedire la libera concorrenza attraverso una posizione dominante sul mercato è legittima, ma è parziale.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sz="1600" i="1" dirty="0" smtClean="0">
              <a:solidFill>
                <a:srgbClr val="00589A"/>
              </a:solidFill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i="1" dirty="0" smtClean="0">
                <a:solidFill>
                  <a:srgbClr val="00589A"/>
                </a:solidFill>
              </a:rPr>
              <a:t>Proprio attraverso la loro posizione esclusiva le società di gestione collettiva garantiscono che si impedisca un'ulteriore concentrazione di proprietà intellettuale.</a:t>
            </a: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endParaRPr lang="it-IT" sz="1600" i="1" dirty="0" smtClean="0">
              <a:solidFill>
                <a:srgbClr val="00589A"/>
              </a:solidFill>
            </a:endParaRPr>
          </a:p>
          <a:p>
            <a:pPr marL="90487" algn="just">
              <a:spcBef>
                <a:spcPts val="200"/>
              </a:spcBef>
              <a:spcAft>
                <a:spcPts val="200"/>
              </a:spcAft>
            </a:pPr>
            <a:r>
              <a:rPr lang="it-IT" sz="1600" i="1" dirty="0" smtClean="0">
                <a:solidFill>
                  <a:srgbClr val="00589A"/>
                </a:solidFill>
              </a:rPr>
              <a:t>I monopoli de </a:t>
            </a:r>
            <a:r>
              <a:rPr lang="it-IT" sz="1600" i="1" dirty="0" err="1" smtClean="0">
                <a:solidFill>
                  <a:srgbClr val="00589A"/>
                </a:solidFill>
              </a:rPr>
              <a:t>jure</a:t>
            </a:r>
            <a:r>
              <a:rPr lang="it-IT" sz="1600" i="1" dirty="0" smtClean="0">
                <a:solidFill>
                  <a:srgbClr val="00589A"/>
                </a:solidFill>
              </a:rPr>
              <a:t> e de facto, rappresentati dalle società di gestione collettiva, non costituiscono di per sé un problema per la concorrenza”. </a:t>
            </a:r>
            <a:endParaRPr lang="it-IT" sz="1600" dirty="0" smtClean="0">
              <a:solidFill>
                <a:srgbClr val="00589A"/>
              </a:solidFill>
              <a:latin typeface="Verdana"/>
              <a:cs typeface="Verdana"/>
            </a:endParaRPr>
          </a:p>
        </p:txBody>
      </p:sp>
      <p:sp>
        <p:nvSpPr>
          <p:cNvPr id="32" name="Ovale 31"/>
          <p:cNvSpPr/>
          <p:nvPr/>
        </p:nvSpPr>
        <p:spPr>
          <a:xfrm>
            <a:off x="5787075" y="2779088"/>
            <a:ext cx="1010332" cy="503939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3" name="Ovale 32"/>
          <p:cNvSpPr/>
          <p:nvPr/>
        </p:nvSpPr>
        <p:spPr>
          <a:xfrm>
            <a:off x="625299" y="3860130"/>
            <a:ext cx="893267" cy="3960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355944" y="4342191"/>
            <a:ext cx="6022822" cy="80524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35" name="Ovale 34"/>
          <p:cNvSpPr/>
          <p:nvPr/>
        </p:nvSpPr>
        <p:spPr>
          <a:xfrm>
            <a:off x="8229889" y="5290159"/>
            <a:ext cx="641249" cy="39600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it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7535537" y="654453"/>
            <a:ext cx="4142343" cy="52165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marL="0" marR="0" lvl="0" indent="0" algn="l" defTabSz="5856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SECONDO SPUNTO </a:t>
            </a:r>
            <a:r>
              <a:rPr kumimoji="0" lang="it-IT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A3A5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RIFLESSIONE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2A3A5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_Siae">
  <a:themeElements>
    <a:clrScheme name="SIAE_ppt_palette">
      <a:dk1>
        <a:srgbClr val="2A3A54"/>
      </a:dk1>
      <a:lt1>
        <a:srgbClr val="FFFFFF"/>
      </a:lt1>
      <a:dk2>
        <a:srgbClr val="1F497D"/>
      </a:dk2>
      <a:lt2>
        <a:srgbClr val="FFFFFF"/>
      </a:lt2>
      <a:accent1>
        <a:srgbClr val="00B4F9"/>
      </a:accent1>
      <a:accent2>
        <a:srgbClr val="E6E6E6"/>
      </a:accent2>
      <a:accent3>
        <a:srgbClr val="CCCCCC"/>
      </a:accent3>
      <a:accent4>
        <a:srgbClr val="6D6D6D"/>
      </a:accent4>
      <a:accent5>
        <a:srgbClr val="2A3A54"/>
      </a:accent5>
      <a:accent6>
        <a:srgbClr val="595959"/>
      </a:accent6>
      <a:hlink>
        <a:srgbClr val="00B4F9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5748</Words>
  <Application>Microsoft Office PowerPoint</Application>
  <PresentationFormat>Widescreen</PresentationFormat>
  <Paragraphs>865</Paragraphs>
  <Slides>45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45</vt:i4>
      </vt:variant>
    </vt:vector>
  </HeadingPairs>
  <TitlesOfParts>
    <vt:vector size="53" baseType="lpstr">
      <vt:lpstr>黑体</vt:lpstr>
      <vt:lpstr>Arial</vt:lpstr>
      <vt:lpstr>Calibri</vt:lpstr>
      <vt:lpstr>Calibri Light</vt:lpstr>
      <vt:lpstr>Verdana</vt:lpstr>
      <vt:lpstr>Wingdings</vt:lpstr>
      <vt:lpstr>Tema di Office</vt:lpstr>
      <vt:lpstr>Template_Siae</vt:lpstr>
      <vt:lpstr>SIAE: Direttiva 2014/26/UE e scenari di riferimento</vt:lpstr>
      <vt:lpstr>I.</vt:lpstr>
      <vt:lpstr>SIAE e la Direttiva</vt:lpstr>
      <vt:lpstr>Presentazione standard di PowerPoint</vt:lpstr>
      <vt:lpstr>Presentazione standard di PowerPoint</vt:lpstr>
      <vt:lpstr>Presentazione standard di PowerPoint</vt:lpstr>
      <vt:lpstr>II.</vt:lpstr>
      <vt:lpstr>PRIMO SPUNTO DI RIFLESSIONE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III.</vt:lpstr>
      <vt:lpstr>Presentazione standard di PowerPoint</vt:lpstr>
      <vt:lpstr>Presentazione standard di PowerPoint</vt:lpstr>
      <vt:lpstr>IV.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V.</vt:lpstr>
      <vt:lpstr>Presentazione standard di PowerPoint</vt:lpstr>
      <vt:lpstr>Presentazione standard di PowerPoint</vt:lpstr>
      <vt:lpstr>Presentazione standard di PowerPoint</vt:lpstr>
      <vt:lpstr>VI.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 EFFETTI DELLA DIRETTIVA 2014/26/UE NEL MERCATO ITALIANO  E PANEUROPEO DELLA GESTIONE DEI DIRITTI D’AUTORE E CONNESSI</dc:title>
  <dc:creator>Gioia Michele - stagista</dc:creator>
  <cp:lastModifiedBy>Callegarini Maria Cristina - SIAE Segreteria Societaria</cp:lastModifiedBy>
  <cp:revision>72</cp:revision>
  <cp:lastPrinted>2016-06-06T14:55:45Z</cp:lastPrinted>
  <dcterms:created xsi:type="dcterms:W3CDTF">2016-06-06T14:28:12Z</dcterms:created>
  <dcterms:modified xsi:type="dcterms:W3CDTF">2016-06-08T12:57:06Z</dcterms:modified>
</cp:coreProperties>
</file>